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5" roundtripDataSignature="AMtx7mjw2w5vcmIXMhwwOS/J0EcmudTt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archive of RHIS global goods is an initial product of the HDC RHIS Working Group.  A sub-group, with members listed here, has gotten the process started.</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archive, is an online repository accessible so far to all members of the RHIS Working Group.  Please let me (Bob Pond) know if you have any difficulty accessing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global goods consist of documents of three types:</a:t>
            </a:r>
            <a:endParaRPr/>
          </a:p>
          <a:p>
            <a:pPr indent="-171450" lvl="0" marL="171450" rtl="0" algn="l">
              <a:spcBef>
                <a:spcPts val="0"/>
              </a:spcBef>
              <a:spcAft>
                <a:spcPts val="0"/>
              </a:spcAft>
              <a:buClr>
                <a:schemeClr val="dk1"/>
              </a:buClr>
              <a:buSzPts val="1200"/>
              <a:buFont typeface="Arial"/>
              <a:buChar char="•"/>
            </a:pPr>
            <a:r>
              <a:rPr lang="en-US"/>
              <a:t>Global standards for RHIS;</a:t>
            </a:r>
            <a:endParaRPr/>
          </a:p>
          <a:p>
            <a:pPr indent="-171450" lvl="0" marL="171450" rtl="0" algn="l">
              <a:spcBef>
                <a:spcPts val="0"/>
              </a:spcBef>
              <a:spcAft>
                <a:spcPts val="0"/>
              </a:spcAft>
              <a:buClr>
                <a:schemeClr val="dk1"/>
              </a:buClr>
              <a:buSzPts val="1200"/>
              <a:buFont typeface="Arial"/>
              <a:buChar char="•"/>
            </a:pPr>
            <a:r>
              <a:rPr lang="en-US"/>
              <a:t>Tools for supporting implementation of these standards; and</a:t>
            </a:r>
            <a:endParaRPr/>
          </a:p>
          <a:p>
            <a:pPr indent="-171450" lvl="0" marL="171450" rtl="0" algn="l">
              <a:spcBef>
                <a:spcPts val="0"/>
              </a:spcBef>
              <a:spcAft>
                <a:spcPts val="0"/>
              </a:spcAft>
              <a:buClr>
                <a:schemeClr val="dk1"/>
              </a:buClr>
              <a:buSzPts val="1200"/>
              <a:buFont typeface="Arial"/>
              <a:buChar char="•"/>
            </a:pPr>
            <a:r>
              <a:rPr lang="en-US"/>
              <a:t>Country-specific examples and best practices.</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As you see, the syllabus of the RHIS curriculum is found in the root directory.</a:t>
            </a:r>
            <a:endParaRPr/>
          </a:p>
        </p:txBody>
      </p:sp>
      <p:sp>
        <p:nvSpPr>
          <p:cNvPr id="94" name="Google Shape;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sub-group began by agreeing that the outline of this course provided a logical and comprehensive way of organizing RHIS standards. Moreover, the documents cited by this course continue to serve as authoritative references.  So we began by uploading these documents into the archive – using updated versions where appropriate.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slide shows the subfolders of the Standards folder.  I will quickly review the contents of each of these subfolders.</a:t>
            </a:r>
            <a:endParaRPr/>
          </a:p>
          <a:p>
            <a:pPr indent="0" lvl="0" marL="0" rtl="0" algn="l">
              <a:spcBef>
                <a:spcPts val="0"/>
              </a:spcBef>
              <a:spcAft>
                <a:spcPts val="0"/>
              </a:spcAft>
              <a:buNone/>
            </a:pPr>
            <a:r>
              <a:t/>
            </a:r>
            <a:endParaRPr/>
          </a:p>
        </p:txBody>
      </p:sp>
      <p:sp>
        <p:nvSpPr>
          <p:cNvPr id="101" name="Google Shape;10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sub-folder consists of documentation which defines the RHIS and its relationship to the overall health information system</a:t>
            </a:r>
            <a:endParaRPr/>
          </a:p>
        </p:txBody>
      </p:sp>
      <p:sp>
        <p:nvSpPr>
          <p:cNvPr id="109" name="Google Shape;10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These sub-folders contain key documentation of standards for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Data needs, indicators,  data collection and reporting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Data management – meaning data transmission, storage and processing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Data quality looks at assessment and assurance of data quality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Data visualization, analysis and interpretation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Data demand and 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Here you see the cover pages of some key documentation on these topics. </a:t>
            </a:r>
            <a:endParaRPr/>
          </a:p>
          <a:p>
            <a:pPr indent="0" lvl="0" marL="0" rtl="0" algn="l">
              <a:spcBef>
                <a:spcPts val="0"/>
              </a:spcBef>
              <a:spcAft>
                <a:spcPts val="0"/>
              </a:spcAft>
              <a:buNone/>
            </a:pPr>
            <a:r>
              <a:t/>
            </a:r>
            <a:endParaRPr/>
          </a:p>
        </p:txBody>
      </p:sp>
      <p:sp>
        <p:nvSpPr>
          <p:cNvPr id="116" name="Google Shape;11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third set of sub-folders includes documentation defining standards for </a:t>
            </a:r>
            <a:endParaRPr/>
          </a:p>
          <a:p>
            <a:pPr indent="-171450" lvl="0" marL="171450" rtl="0" algn="l">
              <a:spcBef>
                <a:spcPts val="0"/>
              </a:spcBef>
              <a:spcAft>
                <a:spcPts val="0"/>
              </a:spcAft>
              <a:buClr>
                <a:schemeClr val="dk1"/>
              </a:buClr>
              <a:buSzPts val="1200"/>
              <a:buFont typeface="Calibri"/>
              <a:buChar char="-"/>
            </a:pPr>
            <a:r>
              <a:rPr lang="en-US"/>
              <a:t>Governance and management of the RHIS; and</a:t>
            </a:r>
            <a:endParaRPr/>
          </a:p>
          <a:p>
            <a:pPr indent="-171450" lvl="0" marL="171450" rtl="0" algn="l">
              <a:spcBef>
                <a:spcPts val="0"/>
              </a:spcBef>
              <a:spcAft>
                <a:spcPts val="0"/>
              </a:spcAft>
              <a:buClr>
                <a:schemeClr val="dk1"/>
              </a:buClr>
              <a:buSzPts val="1200"/>
              <a:buFont typeface="Calibri"/>
              <a:buChar char="-"/>
            </a:pPr>
            <a:r>
              <a:rPr lang="en-US"/>
              <a:t>Information and communication technology</a:t>
            </a:r>
            <a:endParaRPr/>
          </a:p>
        </p:txBody>
      </p:sp>
      <p:sp>
        <p:nvSpPr>
          <p:cNvPr id="130" name="Google Shape;13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Finally, there are standards for </a:t>
            </a:r>
            <a:endParaRPr/>
          </a:p>
          <a:p>
            <a:pPr indent="-171450" lvl="0" marL="171450" rtl="0" algn="l">
              <a:spcBef>
                <a:spcPts val="0"/>
              </a:spcBef>
              <a:spcAft>
                <a:spcPts val="0"/>
              </a:spcAft>
              <a:buClr>
                <a:schemeClr val="dk1"/>
              </a:buClr>
              <a:buSzPts val="1200"/>
              <a:buFont typeface="Arial"/>
              <a:buChar char="•"/>
            </a:pPr>
            <a:r>
              <a:rPr lang="en-US"/>
              <a:t>RHIS assessment; and </a:t>
            </a:r>
            <a:endParaRPr/>
          </a:p>
          <a:p>
            <a:pPr indent="-171450" lvl="0" marL="171450" rtl="0" algn="l">
              <a:spcBef>
                <a:spcPts val="0"/>
              </a:spcBef>
              <a:spcAft>
                <a:spcPts val="0"/>
              </a:spcAft>
              <a:buClr>
                <a:schemeClr val="dk1"/>
              </a:buClr>
              <a:buSzPts val="1200"/>
              <a:buFont typeface="Arial"/>
              <a:buChar char="•"/>
            </a:pPr>
            <a:r>
              <a:rPr lang="en-US"/>
              <a:t>RHIS design and reform</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This slide includes a  couple of now rare sightings:  the HMN Framework document and the so-called “blue book” which set standards for joint annual reviews at national level</a:t>
            </a:r>
            <a:endParaRPr/>
          </a:p>
        </p:txBody>
      </p:sp>
      <p:sp>
        <p:nvSpPr>
          <p:cNvPr id="144" name="Google Shape;14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Moving on from the folder for global standards and tools, let me present one slide on the other folder.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have only begun to compile what is perhaps the most important component of the archive:  country-specific documentation including countries’ own standards and tools, rich case studies and findings from implementation research and examples of best practice.</a:t>
            </a:r>
            <a:endParaRPr/>
          </a:p>
        </p:txBody>
      </p:sp>
      <p:sp>
        <p:nvSpPr>
          <p:cNvPr id="158" name="Google Shape;15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20.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image" Target="../media/image5.pn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20.png"/><Relationship Id="rId9"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1.png"/><Relationship Id="rId9" Type="http://schemas.openxmlformats.org/officeDocument/2006/relationships/image" Target="../media/image16.png"/><Relationship Id="rId5" Type="http://schemas.openxmlformats.org/officeDocument/2006/relationships/image" Target="../media/image26.png"/><Relationship Id="rId6" Type="http://schemas.openxmlformats.org/officeDocument/2006/relationships/image" Target="../media/image15.png"/><Relationship Id="rId7" Type="http://schemas.openxmlformats.org/officeDocument/2006/relationships/image" Target="../media/image20.png"/><Relationship Id="rId8"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8.png"/><Relationship Id="rId11" Type="http://schemas.openxmlformats.org/officeDocument/2006/relationships/image" Target="../media/image30.png"/><Relationship Id="rId10" Type="http://schemas.openxmlformats.org/officeDocument/2006/relationships/image" Target="../media/image23.png"/><Relationship Id="rId9" Type="http://schemas.openxmlformats.org/officeDocument/2006/relationships/image" Target="../media/image25.png"/><Relationship Id="rId5" Type="http://schemas.openxmlformats.org/officeDocument/2006/relationships/image" Target="../media/image24.png"/><Relationship Id="rId6" Type="http://schemas.openxmlformats.org/officeDocument/2006/relationships/image" Target="../media/image29.png"/><Relationship Id="rId7" Type="http://schemas.openxmlformats.org/officeDocument/2006/relationships/image" Target="../media/image22.png"/><Relationship Id="rId8"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1524000" y="1122363"/>
            <a:ext cx="9144000" cy="110583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a:t>Archive of RHIS global goods: </a:t>
            </a:r>
            <a:br>
              <a:rPr lang="en-US"/>
            </a:br>
            <a:r>
              <a:rPr lang="en-US" sz="3600"/>
              <a:t>an initial product of the HDC RHIS Working Group</a:t>
            </a:r>
            <a:endParaRPr/>
          </a:p>
        </p:txBody>
      </p:sp>
      <p:sp>
        <p:nvSpPr>
          <p:cNvPr id="90" name="Google Shape;90;p1"/>
          <p:cNvSpPr txBox="1"/>
          <p:nvPr>
            <p:ph idx="1" type="subTitle"/>
          </p:nvPr>
        </p:nvSpPr>
        <p:spPr>
          <a:xfrm>
            <a:off x="1629103" y="2897845"/>
            <a:ext cx="9806683" cy="94894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Theo Lippeveld, Jean-Pierre de Lamalle,  Ahn Chu, Rifat Hossain, </a:t>
            </a:r>
            <a:endParaRPr/>
          </a:p>
          <a:p>
            <a:pPr indent="0" lvl="0" marL="0" rtl="0" algn="ctr">
              <a:lnSpc>
                <a:spcPct val="90000"/>
              </a:lnSpc>
              <a:spcBef>
                <a:spcPts val="1000"/>
              </a:spcBef>
              <a:spcAft>
                <a:spcPts val="0"/>
              </a:spcAft>
              <a:buClr>
                <a:schemeClr val="dk1"/>
              </a:buClr>
              <a:buSzPts val="2400"/>
              <a:buNone/>
            </a:pPr>
            <a:r>
              <a:rPr lang="en-US"/>
              <a:t>Derek Kunaka, Remy Mwamba, Bob Pond and Wendy Venter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0"/>
          <p:cNvSpPr txBox="1"/>
          <p:nvPr>
            <p:ph idx="1" type="body"/>
          </p:nvPr>
        </p:nvSpPr>
        <p:spPr>
          <a:xfrm>
            <a:off x="838200" y="2508531"/>
            <a:ext cx="10515600" cy="67450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None/>
            </a:pPr>
            <a:r>
              <a:rPr lang="en-US" sz="4800"/>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838200" y="365126"/>
            <a:ext cx="10515600" cy="118683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An online repository of RHIS global goods:</a:t>
            </a:r>
            <a:br>
              <a:rPr lang="en-US"/>
            </a:br>
            <a:r>
              <a:rPr lang="en-US" sz="1800">
                <a:solidFill>
                  <a:schemeClr val="accent1"/>
                </a:solidFill>
              </a:rPr>
              <a:t>https://drive.google.com/drive/folders/1eH6kzywasJM3uLZOxVEb1NKzUpmlLfbb?usp=sharing</a:t>
            </a:r>
            <a:endParaRPr/>
          </a:p>
        </p:txBody>
      </p:sp>
      <p:pic>
        <p:nvPicPr>
          <p:cNvPr id="97" name="Google Shape;97;p2"/>
          <p:cNvPicPr preferRelativeResize="0"/>
          <p:nvPr/>
        </p:nvPicPr>
        <p:blipFill rotWithShape="1">
          <a:blip r:embed="rId3">
            <a:alphaModFix/>
          </a:blip>
          <a:srcRect b="0" l="0" r="0" t="0"/>
          <a:stretch/>
        </p:blipFill>
        <p:spPr>
          <a:xfrm>
            <a:off x="1390518" y="1650709"/>
            <a:ext cx="9153525" cy="3962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type="title"/>
          </p:nvPr>
        </p:nvSpPr>
        <p:spPr>
          <a:xfrm>
            <a:off x="1180618" y="365125"/>
            <a:ext cx="10173182" cy="88820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a:t>Largely based on the RHIS Curriculum:</a:t>
            </a:r>
            <a:br>
              <a:rPr lang="en-US"/>
            </a:br>
            <a:r>
              <a:rPr lang="en-US" sz="2200"/>
              <a:t>https://www.measureevaluation.org/resources/publications/sr-16-135b.html</a:t>
            </a:r>
            <a:endParaRPr/>
          </a:p>
        </p:txBody>
      </p:sp>
      <p:pic>
        <p:nvPicPr>
          <p:cNvPr id="104" name="Google Shape;104;p3"/>
          <p:cNvPicPr preferRelativeResize="0"/>
          <p:nvPr>
            <p:ph idx="1" type="body"/>
          </p:nvPr>
        </p:nvPicPr>
        <p:blipFill rotWithShape="1">
          <a:blip r:embed="rId3">
            <a:alphaModFix/>
          </a:blip>
          <a:srcRect b="0" l="0" r="0" t="0"/>
          <a:stretch/>
        </p:blipFill>
        <p:spPr>
          <a:xfrm>
            <a:off x="838200" y="1253331"/>
            <a:ext cx="3718274" cy="4823378"/>
          </a:xfrm>
          <a:prstGeom prst="rect">
            <a:avLst/>
          </a:prstGeom>
          <a:noFill/>
          <a:ln>
            <a:noFill/>
          </a:ln>
        </p:spPr>
      </p:pic>
      <p:pic>
        <p:nvPicPr>
          <p:cNvPr id="105" name="Google Shape;105;p3"/>
          <p:cNvPicPr preferRelativeResize="0"/>
          <p:nvPr/>
        </p:nvPicPr>
        <p:blipFill rotWithShape="1">
          <a:blip r:embed="rId4">
            <a:alphaModFix/>
          </a:blip>
          <a:srcRect b="0" l="0" r="0" t="0"/>
          <a:stretch/>
        </p:blipFill>
        <p:spPr>
          <a:xfrm>
            <a:off x="5170085" y="1448644"/>
            <a:ext cx="5648325" cy="3800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1. Introduction to HIS and RHIS</a:t>
            </a:r>
            <a:endParaRPr/>
          </a:p>
        </p:txBody>
      </p:sp>
      <p:pic>
        <p:nvPicPr>
          <p:cNvPr id="112" name="Google Shape;112;p4"/>
          <p:cNvPicPr preferRelativeResize="0"/>
          <p:nvPr/>
        </p:nvPicPr>
        <p:blipFill rotWithShape="1">
          <a:blip r:embed="rId3">
            <a:alphaModFix/>
          </a:blip>
          <a:srcRect b="0" l="0" r="0" t="0"/>
          <a:stretch/>
        </p:blipFill>
        <p:spPr>
          <a:xfrm>
            <a:off x="2307487" y="1690688"/>
            <a:ext cx="7184416" cy="50060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5"/>
          <p:cNvPicPr preferRelativeResize="0"/>
          <p:nvPr/>
        </p:nvPicPr>
        <p:blipFill rotWithShape="1">
          <a:blip r:embed="rId3">
            <a:alphaModFix/>
          </a:blip>
          <a:srcRect b="0" l="0" r="0" t="0"/>
          <a:stretch/>
        </p:blipFill>
        <p:spPr>
          <a:xfrm>
            <a:off x="9598487" y="4468993"/>
            <a:ext cx="1542429" cy="2174914"/>
          </a:xfrm>
          <a:prstGeom prst="rect">
            <a:avLst/>
          </a:prstGeom>
          <a:noFill/>
          <a:ln>
            <a:noFill/>
          </a:ln>
          <a:effectLst>
            <a:outerShdw blurRad="50800" rotWithShape="0" algn="tl" dir="2700000" dist="38100">
              <a:srgbClr val="000000">
                <a:alpha val="40000"/>
              </a:srgbClr>
            </a:outerShdw>
          </a:effectLst>
        </p:spPr>
      </p:pic>
      <p:sp>
        <p:nvSpPr>
          <p:cNvPr id="119" name="Google Shape;119;p5"/>
          <p:cNvSpPr txBox="1"/>
          <p:nvPr>
            <p:ph type="title"/>
          </p:nvPr>
        </p:nvSpPr>
        <p:spPr>
          <a:xfrm>
            <a:off x="838200" y="365125"/>
            <a:ext cx="10515600" cy="67659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a:t>2. RHIS data generation </a:t>
            </a:r>
            <a:endParaRPr/>
          </a:p>
        </p:txBody>
      </p:sp>
      <p:sp>
        <p:nvSpPr>
          <p:cNvPr id="120" name="Google Shape;120;p5"/>
          <p:cNvSpPr txBox="1"/>
          <p:nvPr>
            <p:ph idx="1" type="body"/>
          </p:nvPr>
        </p:nvSpPr>
        <p:spPr>
          <a:xfrm>
            <a:off x="393540" y="1149027"/>
            <a:ext cx="3761772" cy="5343847"/>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US"/>
              <a:t>2a -- Data needs, indicators, data collection and reporting</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2b – Data management</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2c – Data quality</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2d – Data visualization, analysis &amp; interpretation</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2e – Data demand and use</a:t>
            </a:r>
            <a:endParaRPr/>
          </a:p>
        </p:txBody>
      </p:sp>
      <p:pic>
        <p:nvPicPr>
          <p:cNvPr id="121" name="Google Shape;121;p5"/>
          <p:cNvPicPr preferRelativeResize="0"/>
          <p:nvPr/>
        </p:nvPicPr>
        <p:blipFill rotWithShape="1">
          <a:blip r:embed="rId4">
            <a:alphaModFix/>
          </a:blip>
          <a:srcRect b="0" l="0" r="0" t="0"/>
          <a:stretch/>
        </p:blipFill>
        <p:spPr>
          <a:xfrm>
            <a:off x="7953314" y="4264872"/>
            <a:ext cx="1768778" cy="2174914"/>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pic>
        <p:nvPicPr>
          <p:cNvPr id="122" name="Google Shape;122;p5"/>
          <p:cNvPicPr preferRelativeResize="0"/>
          <p:nvPr/>
        </p:nvPicPr>
        <p:blipFill rotWithShape="1">
          <a:blip r:embed="rId5">
            <a:alphaModFix/>
          </a:blip>
          <a:srcRect b="0" l="0" r="0" t="0"/>
          <a:stretch/>
        </p:blipFill>
        <p:spPr>
          <a:xfrm>
            <a:off x="9862129" y="1895344"/>
            <a:ext cx="1744203" cy="2174914"/>
          </a:xfrm>
          <a:prstGeom prst="rect">
            <a:avLst/>
          </a:prstGeom>
          <a:noFill/>
          <a:ln>
            <a:noFill/>
          </a:ln>
          <a:effectLst>
            <a:outerShdw blurRad="50800" rotWithShape="0" algn="tl" dir="2700000" dist="38100">
              <a:srgbClr val="000000">
                <a:alpha val="40000"/>
              </a:srgbClr>
            </a:outerShdw>
          </a:effectLst>
        </p:spPr>
      </p:pic>
      <p:pic>
        <p:nvPicPr>
          <p:cNvPr id="123" name="Google Shape;123;p5"/>
          <p:cNvPicPr preferRelativeResize="0"/>
          <p:nvPr/>
        </p:nvPicPr>
        <p:blipFill rotWithShape="1">
          <a:blip r:embed="rId6">
            <a:alphaModFix/>
          </a:blip>
          <a:srcRect b="0" l="0" r="0" t="0"/>
          <a:stretch/>
        </p:blipFill>
        <p:spPr>
          <a:xfrm>
            <a:off x="4632579" y="4060751"/>
            <a:ext cx="3404111" cy="2023339"/>
          </a:xfrm>
          <a:prstGeom prst="rect">
            <a:avLst/>
          </a:prstGeom>
          <a:noFill/>
          <a:ln>
            <a:noFill/>
          </a:ln>
          <a:effectLst>
            <a:outerShdw blurRad="63500" sx="102000" rotWithShape="0" algn="ctr" sy="102000">
              <a:srgbClr val="000000">
                <a:alpha val="40000"/>
              </a:srgbClr>
            </a:outerShdw>
          </a:effectLst>
        </p:spPr>
      </p:pic>
      <p:pic>
        <p:nvPicPr>
          <p:cNvPr id="124" name="Google Shape;124;p5"/>
          <p:cNvPicPr preferRelativeResize="0"/>
          <p:nvPr/>
        </p:nvPicPr>
        <p:blipFill rotWithShape="1">
          <a:blip r:embed="rId7">
            <a:alphaModFix/>
          </a:blip>
          <a:srcRect b="0" l="0" r="0" t="0"/>
          <a:stretch/>
        </p:blipFill>
        <p:spPr>
          <a:xfrm>
            <a:off x="8186000" y="1486316"/>
            <a:ext cx="1711180" cy="2389327"/>
          </a:xfrm>
          <a:prstGeom prst="rect">
            <a:avLst/>
          </a:prstGeom>
          <a:noFill/>
          <a:ln>
            <a:noFill/>
          </a:ln>
          <a:effectLst>
            <a:outerShdw blurRad="50800" rotWithShape="0" algn="tl" dir="2700000" dist="38100">
              <a:srgbClr val="000000">
                <a:alpha val="40000"/>
              </a:srgbClr>
            </a:outerShdw>
          </a:effectLst>
        </p:spPr>
      </p:pic>
      <p:pic>
        <p:nvPicPr>
          <p:cNvPr id="125" name="Google Shape;125;p5"/>
          <p:cNvPicPr preferRelativeResize="0"/>
          <p:nvPr/>
        </p:nvPicPr>
        <p:blipFill rotWithShape="1">
          <a:blip r:embed="rId8">
            <a:alphaModFix/>
          </a:blip>
          <a:srcRect b="0" l="0" r="0" t="0"/>
          <a:stretch/>
        </p:blipFill>
        <p:spPr>
          <a:xfrm>
            <a:off x="6476848" y="1193676"/>
            <a:ext cx="1734930" cy="2477846"/>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pic>
        <p:nvPicPr>
          <p:cNvPr id="126" name="Google Shape;126;p5"/>
          <p:cNvPicPr preferRelativeResize="0"/>
          <p:nvPr/>
        </p:nvPicPr>
        <p:blipFill rotWithShape="1">
          <a:blip r:embed="rId9">
            <a:alphaModFix/>
          </a:blip>
          <a:srcRect b="0" l="0" r="0" t="0"/>
          <a:stretch/>
        </p:blipFill>
        <p:spPr>
          <a:xfrm>
            <a:off x="4821313" y="1101666"/>
            <a:ext cx="1767843" cy="2288538"/>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6"/>
          <p:cNvSpPr txBox="1"/>
          <p:nvPr>
            <p:ph type="title"/>
          </p:nvPr>
        </p:nvSpPr>
        <p:spPr>
          <a:xfrm>
            <a:off x="838200" y="365126"/>
            <a:ext cx="10515600" cy="63029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a:t>3.  RHIS management</a:t>
            </a:r>
            <a:endParaRPr/>
          </a:p>
        </p:txBody>
      </p:sp>
      <p:sp>
        <p:nvSpPr>
          <p:cNvPr id="133" name="Google Shape;133;p6"/>
          <p:cNvSpPr txBox="1"/>
          <p:nvPr>
            <p:ph idx="1" type="body"/>
          </p:nvPr>
        </p:nvSpPr>
        <p:spPr>
          <a:xfrm>
            <a:off x="838200" y="1195327"/>
            <a:ext cx="313191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3a – Governance and management of RHIS resources</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3b – Information and communication technology</a:t>
            </a:r>
            <a:endParaRPr/>
          </a:p>
        </p:txBody>
      </p:sp>
      <p:pic>
        <p:nvPicPr>
          <p:cNvPr id="134" name="Google Shape;134;p6"/>
          <p:cNvPicPr preferRelativeResize="0"/>
          <p:nvPr/>
        </p:nvPicPr>
        <p:blipFill rotWithShape="1">
          <a:blip r:embed="rId3">
            <a:alphaModFix/>
          </a:blip>
          <a:srcRect b="0" l="0" r="0" t="0"/>
          <a:stretch/>
        </p:blipFill>
        <p:spPr>
          <a:xfrm>
            <a:off x="7119323" y="1101666"/>
            <a:ext cx="1602381" cy="2288538"/>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pic>
        <p:nvPicPr>
          <p:cNvPr id="135" name="Google Shape;135;p6"/>
          <p:cNvPicPr preferRelativeResize="0"/>
          <p:nvPr/>
        </p:nvPicPr>
        <p:blipFill rotWithShape="1">
          <a:blip r:embed="rId4">
            <a:alphaModFix/>
          </a:blip>
          <a:srcRect b="0" l="0" r="0" t="0"/>
          <a:stretch/>
        </p:blipFill>
        <p:spPr>
          <a:xfrm>
            <a:off x="4821313" y="1101666"/>
            <a:ext cx="1767843" cy="2288538"/>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pic>
        <p:nvPicPr>
          <p:cNvPr id="136" name="Google Shape;136;p6"/>
          <p:cNvPicPr preferRelativeResize="0"/>
          <p:nvPr/>
        </p:nvPicPr>
        <p:blipFill rotWithShape="1">
          <a:blip r:embed="rId5">
            <a:alphaModFix/>
          </a:blip>
          <a:srcRect b="0" l="0" r="0" t="0"/>
          <a:stretch/>
        </p:blipFill>
        <p:spPr>
          <a:xfrm>
            <a:off x="4343881" y="3819644"/>
            <a:ext cx="1752119" cy="2391353"/>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pic>
        <p:nvPicPr>
          <p:cNvPr id="137" name="Google Shape;137;p6"/>
          <p:cNvPicPr preferRelativeResize="0"/>
          <p:nvPr/>
        </p:nvPicPr>
        <p:blipFill rotWithShape="1">
          <a:blip r:embed="rId6">
            <a:alphaModFix/>
          </a:blip>
          <a:srcRect b="0" l="0" r="0" t="0"/>
          <a:stretch/>
        </p:blipFill>
        <p:spPr>
          <a:xfrm>
            <a:off x="6248292" y="3869774"/>
            <a:ext cx="1759156" cy="2391353"/>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pic>
        <p:nvPicPr>
          <p:cNvPr id="138" name="Google Shape;138;p6"/>
          <p:cNvPicPr preferRelativeResize="0"/>
          <p:nvPr/>
        </p:nvPicPr>
        <p:blipFill rotWithShape="1">
          <a:blip r:embed="rId7">
            <a:alphaModFix/>
          </a:blip>
          <a:srcRect b="0" l="0" r="0" t="0"/>
          <a:stretch/>
        </p:blipFill>
        <p:spPr>
          <a:xfrm>
            <a:off x="6457778" y="4245611"/>
            <a:ext cx="1949013" cy="2456101"/>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pic>
        <p:nvPicPr>
          <p:cNvPr id="139" name="Google Shape;139;p6"/>
          <p:cNvPicPr preferRelativeResize="0"/>
          <p:nvPr/>
        </p:nvPicPr>
        <p:blipFill rotWithShape="1">
          <a:blip r:embed="rId8">
            <a:alphaModFix/>
          </a:blip>
          <a:srcRect b="0" l="0" r="0" t="0"/>
          <a:stretch/>
        </p:blipFill>
        <p:spPr>
          <a:xfrm>
            <a:off x="8721705" y="3869774"/>
            <a:ext cx="1967949" cy="2477846"/>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pic>
        <p:nvPicPr>
          <p:cNvPr id="140" name="Google Shape;140;p6"/>
          <p:cNvPicPr preferRelativeResize="0"/>
          <p:nvPr/>
        </p:nvPicPr>
        <p:blipFill rotWithShape="1">
          <a:blip r:embed="rId9">
            <a:alphaModFix/>
          </a:blip>
          <a:srcRect b="0" l="0" r="0" t="0"/>
          <a:stretch/>
        </p:blipFill>
        <p:spPr>
          <a:xfrm>
            <a:off x="9523748" y="4455411"/>
            <a:ext cx="1726844" cy="2246301"/>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7"/>
          <p:cNvPicPr preferRelativeResize="0"/>
          <p:nvPr/>
        </p:nvPicPr>
        <p:blipFill rotWithShape="1">
          <a:blip r:embed="rId3">
            <a:alphaModFix/>
          </a:blip>
          <a:srcRect b="0" l="0" r="11260" t="0"/>
          <a:stretch/>
        </p:blipFill>
        <p:spPr>
          <a:xfrm>
            <a:off x="3059313" y="1018570"/>
            <a:ext cx="1917801" cy="2311742"/>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sp>
        <p:nvSpPr>
          <p:cNvPr id="147" name="Google Shape;147;p7"/>
          <p:cNvSpPr txBox="1"/>
          <p:nvPr>
            <p:ph type="title"/>
          </p:nvPr>
        </p:nvSpPr>
        <p:spPr>
          <a:xfrm>
            <a:off x="838200" y="365125"/>
            <a:ext cx="10515600" cy="65344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a:t>4.  RHIS design and reform</a:t>
            </a:r>
            <a:endParaRPr/>
          </a:p>
        </p:txBody>
      </p:sp>
      <p:sp>
        <p:nvSpPr>
          <p:cNvPr id="148" name="Google Shape;148;p7"/>
          <p:cNvSpPr txBox="1"/>
          <p:nvPr>
            <p:ph idx="1" type="body"/>
          </p:nvPr>
        </p:nvSpPr>
        <p:spPr>
          <a:xfrm>
            <a:off x="838201" y="1018571"/>
            <a:ext cx="2576332" cy="547430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4a – RHIS assessment</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4b – RHIS design and reform</a:t>
            </a:r>
            <a:endParaRPr/>
          </a:p>
        </p:txBody>
      </p:sp>
      <p:pic>
        <p:nvPicPr>
          <p:cNvPr id="149" name="Google Shape;149;p7"/>
          <p:cNvPicPr preferRelativeResize="0"/>
          <p:nvPr/>
        </p:nvPicPr>
        <p:blipFill rotWithShape="1">
          <a:blip r:embed="rId4">
            <a:alphaModFix/>
          </a:blip>
          <a:srcRect b="0" l="0" r="0" t="0"/>
          <a:stretch/>
        </p:blipFill>
        <p:spPr>
          <a:xfrm>
            <a:off x="3507130" y="1522675"/>
            <a:ext cx="1741501" cy="2187535"/>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pic>
        <p:nvPicPr>
          <p:cNvPr id="150" name="Google Shape;150;p7"/>
          <p:cNvPicPr preferRelativeResize="0"/>
          <p:nvPr/>
        </p:nvPicPr>
        <p:blipFill rotWithShape="1">
          <a:blip r:embed="rId5">
            <a:alphaModFix/>
          </a:blip>
          <a:srcRect b="0" l="0" r="0" t="0"/>
          <a:stretch/>
        </p:blipFill>
        <p:spPr>
          <a:xfrm>
            <a:off x="6096000" y="1018571"/>
            <a:ext cx="1862752" cy="2311742"/>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pic>
        <p:nvPicPr>
          <p:cNvPr id="151" name="Google Shape;151;p7"/>
          <p:cNvPicPr preferRelativeResize="0"/>
          <p:nvPr/>
        </p:nvPicPr>
        <p:blipFill rotWithShape="1">
          <a:blip r:embed="rId6">
            <a:alphaModFix/>
          </a:blip>
          <a:srcRect b="0" l="0" r="0" t="0"/>
          <a:stretch/>
        </p:blipFill>
        <p:spPr>
          <a:xfrm>
            <a:off x="7290119" y="3972008"/>
            <a:ext cx="1767930" cy="2423150"/>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pic>
        <p:nvPicPr>
          <p:cNvPr id="152" name="Google Shape;152;p7"/>
          <p:cNvPicPr preferRelativeResize="0"/>
          <p:nvPr/>
        </p:nvPicPr>
        <p:blipFill rotWithShape="1">
          <a:blip r:embed="rId7">
            <a:alphaModFix/>
          </a:blip>
          <a:srcRect b="0" l="0" r="0" t="0"/>
          <a:stretch/>
        </p:blipFill>
        <p:spPr>
          <a:xfrm>
            <a:off x="2936214" y="3983757"/>
            <a:ext cx="1862752" cy="2411401"/>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pic>
        <p:nvPicPr>
          <p:cNvPr id="153" name="Google Shape;153;p7"/>
          <p:cNvPicPr preferRelativeResize="0"/>
          <p:nvPr/>
        </p:nvPicPr>
        <p:blipFill rotWithShape="1">
          <a:blip r:embed="rId8">
            <a:alphaModFix/>
          </a:blip>
          <a:srcRect b="0" l="0" r="0" t="0"/>
          <a:stretch/>
        </p:blipFill>
        <p:spPr>
          <a:xfrm>
            <a:off x="5067300" y="3983757"/>
            <a:ext cx="1688332" cy="2411401"/>
          </a:xfrm>
          <a:prstGeom prst="rect">
            <a:avLst/>
          </a:prstGeom>
          <a:solidFill>
            <a:schemeClr val="lt1"/>
          </a:solidFill>
          <a:ln>
            <a:noFill/>
          </a:ln>
          <a:effectLst>
            <a:outerShdw blurRad="50800" rotWithShape="0" algn="tl" dir="2700000" dist="38100">
              <a:srgbClr val="000000">
                <a:alpha val="40000"/>
              </a:srgbClr>
            </a:outerShdw>
          </a:effectLst>
        </p:spPr>
      </p:pic>
      <p:pic>
        <p:nvPicPr>
          <p:cNvPr id="154" name="Google Shape;154;p7"/>
          <p:cNvPicPr preferRelativeResize="0"/>
          <p:nvPr/>
        </p:nvPicPr>
        <p:blipFill rotWithShape="1">
          <a:blip r:embed="rId9">
            <a:alphaModFix/>
          </a:blip>
          <a:srcRect b="0" l="0" r="0" t="0"/>
          <a:stretch/>
        </p:blipFill>
        <p:spPr>
          <a:xfrm>
            <a:off x="9592536" y="3972008"/>
            <a:ext cx="1748726" cy="2411402"/>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txBox="1"/>
          <p:nvPr>
            <p:ph type="title"/>
          </p:nvPr>
        </p:nvSpPr>
        <p:spPr>
          <a:xfrm>
            <a:off x="838200" y="365125"/>
            <a:ext cx="10515600" cy="49609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a:t>Country-specific documentation</a:t>
            </a:r>
            <a:endParaRPr/>
          </a:p>
        </p:txBody>
      </p:sp>
      <p:sp>
        <p:nvSpPr>
          <p:cNvPr id="161" name="Google Shape;161;p8"/>
          <p:cNvSpPr txBox="1"/>
          <p:nvPr>
            <p:ph idx="1" type="body"/>
          </p:nvPr>
        </p:nvSpPr>
        <p:spPr>
          <a:xfrm>
            <a:off x="838200" y="1038225"/>
            <a:ext cx="2295525" cy="500380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Standards and Tools</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Case studies</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Best practices</a:t>
            </a:r>
            <a:endParaRPr/>
          </a:p>
        </p:txBody>
      </p:sp>
      <p:pic>
        <p:nvPicPr>
          <p:cNvPr id="162" name="Google Shape;162;p8"/>
          <p:cNvPicPr preferRelativeResize="0"/>
          <p:nvPr/>
        </p:nvPicPr>
        <p:blipFill rotWithShape="1">
          <a:blip r:embed="rId3">
            <a:alphaModFix/>
          </a:blip>
          <a:srcRect b="0" l="0" r="0" t="0"/>
          <a:stretch/>
        </p:blipFill>
        <p:spPr>
          <a:xfrm>
            <a:off x="5070221" y="2134368"/>
            <a:ext cx="4238625" cy="1554415"/>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pic>
        <p:nvPicPr>
          <p:cNvPr id="163" name="Google Shape;163;p8"/>
          <p:cNvPicPr preferRelativeResize="0"/>
          <p:nvPr/>
        </p:nvPicPr>
        <p:blipFill rotWithShape="1">
          <a:blip r:embed="rId4">
            <a:alphaModFix/>
          </a:blip>
          <a:srcRect b="40279" l="0" r="0" t="0"/>
          <a:stretch/>
        </p:blipFill>
        <p:spPr>
          <a:xfrm>
            <a:off x="5460745" y="2660954"/>
            <a:ext cx="4402947" cy="271076"/>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pic>
        <p:nvPicPr>
          <p:cNvPr id="164" name="Google Shape;164;p8"/>
          <p:cNvPicPr preferRelativeResize="0"/>
          <p:nvPr/>
        </p:nvPicPr>
        <p:blipFill rotWithShape="1">
          <a:blip r:embed="rId5">
            <a:alphaModFix/>
          </a:blip>
          <a:srcRect b="0" l="0" r="0" t="0"/>
          <a:stretch/>
        </p:blipFill>
        <p:spPr>
          <a:xfrm>
            <a:off x="5460745" y="2923557"/>
            <a:ext cx="4402948" cy="1757629"/>
          </a:xfrm>
          <a:prstGeom prst="rect">
            <a:avLst/>
          </a:prstGeom>
          <a:noFill/>
          <a:ln>
            <a:noFill/>
          </a:ln>
          <a:effectLst>
            <a:outerShdw blurRad="50800" rotWithShape="0" algn="tl" dir="2700000" dist="38100">
              <a:srgbClr val="000000">
                <a:alpha val="40000"/>
              </a:srgbClr>
            </a:outerShdw>
          </a:effectLst>
        </p:spPr>
      </p:pic>
      <p:pic>
        <p:nvPicPr>
          <p:cNvPr id="165" name="Google Shape;165;p8"/>
          <p:cNvPicPr preferRelativeResize="0"/>
          <p:nvPr/>
        </p:nvPicPr>
        <p:blipFill rotWithShape="1">
          <a:blip r:embed="rId6">
            <a:alphaModFix/>
          </a:blip>
          <a:srcRect b="0" l="0" r="0" t="0"/>
          <a:stretch/>
        </p:blipFill>
        <p:spPr>
          <a:xfrm>
            <a:off x="5927471" y="3429806"/>
            <a:ext cx="3724274" cy="1768022"/>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pic>
        <p:nvPicPr>
          <p:cNvPr id="166" name="Google Shape;166;p8"/>
          <p:cNvPicPr preferRelativeResize="0"/>
          <p:nvPr/>
        </p:nvPicPr>
        <p:blipFill rotWithShape="1">
          <a:blip r:embed="rId7">
            <a:alphaModFix/>
          </a:blip>
          <a:srcRect b="0" l="0" r="0" t="0"/>
          <a:stretch/>
        </p:blipFill>
        <p:spPr>
          <a:xfrm>
            <a:off x="3650049" y="4159107"/>
            <a:ext cx="1592517" cy="2128944"/>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pic>
        <p:nvPicPr>
          <p:cNvPr id="167" name="Google Shape;167;p8"/>
          <p:cNvPicPr preferRelativeResize="0"/>
          <p:nvPr/>
        </p:nvPicPr>
        <p:blipFill rotWithShape="1">
          <a:blip r:embed="rId8">
            <a:alphaModFix/>
          </a:blip>
          <a:srcRect b="0" l="0" r="0" t="0"/>
          <a:stretch/>
        </p:blipFill>
        <p:spPr>
          <a:xfrm>
            <a:off x="3267614" y="971780"/>
            <a:ext cx="1668718" cy="2166405"/>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pic>
        <p:nvPicPr>
          <p:cNvPr id="168" name="Google Shape;168;p8"/>
          <p:cNvPicPr preferRelativeResize="0"/>
          <p:nvPr/>
        </p:nvPicPr>
        <p:blipFill rotWithShape="1">
          <a:blip r:embed="rId9">
            <a:alphaModFix/>
          </a:blip>
          <a:srcRect b="0" l="0" r="0" t="0"/>
          <a:stretch/>
        </p:blipFill>
        <p:spPr>
          <a:xfrm>
            <a:off x="9216642" y="4706166"/>
            <a:ext cx="1495886" cy="1978875"/>
          </a:xfrm>
          <a:prstGeom prst="rect">
            <a:avLst/>
          </a:prstGeom>
          <a:noFill/>
          <a:ln>
            <a:noFill/>
          </a:ln>
          <a:effectLst>
            <a:outerShdw blurRad="50800" rotWithShape="0" algn="tl" dir="2700000" dist="38100">
              <a:srgbClr val="000000">
                <a:alpha val="40000"/>
              </a:srgbClr>
            </a:outerShdw>
          </a:effectLst>
        </p:spPr>
      </p:pic>
      <p:pic>
        <p:nvPicPr>
          <p:cNvPr id="169" name="Google Shape;169;p8"/>
          <p:cNvPicPr preferRelativeResize="0"/>
          <p:nvPr/>
        </p:nvPicPr>
        <p:blipFill rotWithShape="1">
          <a:blip r:embed="rId10">
            <a:alphaModFix/>
          </a:blip>
          <a:srcRect b="0" l="0" r="0" t="0"/>
          <a:stretch/>
        </p:blipFill>
        <p:spPr>
          <a:xfrm>
            <a:off x="6363829" y="3814159"/>
            <a:ext cx="2662237" cy="1409420"/>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pic>
        <p:nvPicPr>
          <p:cNvPr id="170" name="Google Shape;170;p8"/>
          <p:cNvPicPr preferRelativeResize="0"/>
          <p:nvPr/>
        </p:nvPicPr>
        <p:blipFill rotWithShape="1">
          <a:blip r:embed="rId11">
            <a:alphaModFix/>
          </a:blip>
          <a:srcRect b="0" l="0" r="0" t="0"/>
          <a:stretch/>
        </p:blipFill>
        <p:spPr>
          <a:xfrm>
            <a:off x="5738150" y="4979928"/>
            <a:ext cx="2760410" cy="1763595"/>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9"/>
          <p:cNvSpPr txBox="1"/>
          <p:nvPr>
            <p:ph type="title"/>
          </p:nvPr>
        </p:nvSpPr>
        <p:spPr>
          <a:xfrm>
            <a:off x="838200" y="365125"/>
            <a:ext cx="10515600" cy="79234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Next steps – a work in progress</a:t>
            </a:r>
            <a:endParaRPr/>
          </a:p>
        </p:txBody>
      </p:sp>
      <p:sp>
        <p:nvSpPr>
          <p:cNvPr id="177" name="Google Shape;177;p9"/>
          <p:cNvSpPr txBox="1"/>
          <p:nvPr>
            <p:ph idx="1" type="body"/>
          </p:nvPr>
        </p:nvSpPr>
        <p:spPr>
          <a:xfrm>
            <a:off x="838200" y="1157468"/>
            <a:ext cx="10515600" cy="501949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Needed</a:t>
            </a:r>
            <a:endParaRPr/>
          </a:p>
          <a:p>
            <a:pPr indent="-228600" lvl="1" marL="685800" rtl="0" algn="l">
              <a:lnSpc>
                <a:spcPct val="90000"/>
              </a:lnSpc>
              <a:spcBef>
                <a:spcPts val="500"/>
              </a:spcBef>
              <a:spcAft>
                <a:spcPts val="0"/>
              </a:spcAft>
              <a:buClr>
                <a:schemeClr val="dk1"/>
              </a:buClr>
              <a:buSzPts val="2400"/>
              <a:buChar char="•"/>
            </a:pPr>
            <a:r>
              <a:rPr lang="en-US"/>
              <a:t>Additional documentation and analysis (relevance, gaps, overlaps, etc.) </a:t>
            </a:r>
            <a:endParaRPr/>
          </a:p>
          <a:p>
            <a:pPr indent="-228600" lvl="1" marL="685800" rtl="0" algn="l">
              <a:lnSpc>
                <a:spcPct val="90000"/>
              </a:lnSpc>
              <a:spcBef>
                <a:spcPts val="500"/>
              </a:spcBef>
              <a:spcAft>
                <a:spcPts val="0"/>
              </a:spcAft>
              <a:buClr>
                <a:schemeClr val="dk1"/>
              </a:buClr>
              <a:buSzPts val="2400"/>
              <a:buChar char="•"/>
            </a:pPr>
            <a:r>
              <a:rPr lang="en-US"/>
              <a:t>A brief written guide to the archive</a:t>
            </a:r>
            <a:endParaRPr/>
          </a:p>
          <a:p>
            <a:pPr indent="-228600" lvl="1" marL="685800" rtl="0" algn="l">
              <a:lnSpc>
                <a:spcPct val="90000"/>
              </a:lnSpc>
              <a:spcBef>
                <a:spcPts val="500"/>
              </a:spcBef>
              <a:spcAft>
                <a:spcPts val="0"/>
              </a:spcAft>
              <a:buClr>
                <a:schemeClr val="dk1"/>
              </a:buClr>
              <a:buSzPts val="2400"/>
              <a:buChar char="•"/>
            </a:pPr>
            <a:r>
              <a:rPr lang="en-US"/>
              <a:t>A home for the archive on the web</a:t>
            </a:r>
            <a:endParaRPr/>
          </a:p>
          <a:p>
            <a:pPr indent="-228600" lvl="1" marL="685800" rtl="0" algn="l">
              <a:lnSpc>
                <a:spcPct val="90000"/>
              </a:lnSpc>
              <a:spcBef>
                <a:spcPts val="500"/>
              </a:spcBef>
              <a:spcAft>
                <a:spcPts val="0"/>
              </a:spcAft>
              <a:buClr>
                <a:schemeClr val="dk1"/>
              </a:buClr>
              <a:buSzPts val="2400"/>
              <a:buChar char="•"/>
            </a:pPr>
            <a:r>
              <a:rPr lang="en-US"/>
              <a:t>Public access and announcement</a:t>
            </a:r>
            <a:endParaRPr/>
          </a:p>
          <a:p>
            <a:pPr indent="-228600" lvl="1" marL="685800" rtl="0" algn="l">
              <a:lnSpc>
                <a:spcPct val="90000"/>
              </a:lnSpc>
              <a:spcBef>
                <a:spcPts val="500"/>
              </a:spcBef>
              <a:spcAft>
                <a:spcPts val="0"/>
              </a:spcAft>
              <a:buClr>
                <a:schemeClr val="dk1"/>
              </a:buClr>
              <a:buSzPts val="2400"/>
              <a:buChar char="•"/>
            </a:pPr>
            <a:r>
              <a:rPr lang="en-US"/>
              <a:t>Invite public comment to validate the archive</a:t>
            </a:r>
            <a:endParaRPr/>
          </a:p>
          <a:p>
            <a:pPr indent="-228600" lvl="1" marL="685800" rtl="0" algn="l">
              <a:lnSpc>
                <a:spcPct val="90000"/>
              </a:lnSpc>
              <a:spcBef>
                <a:spcPts val="500"/>
              </a:spcBef>
              <a:spcAft>
                <a:spcPts val="0"/>
              </a:spcAft>
              <a:buClr>
                <a:schemeClr val="dk1"/>
              </a:buClr>
              <a:buSzPts val="2400"/>
              <a:buChar char="•"/>
            </a:pPr>
            <a:r>
              <a:rPr lang="en-US"/>
              <a:t>Periodic additions to the country-specific documentation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2021-06-27T19:30:42Z</dcterms:created>
  <dc:creator>Robert Pond</dc:creator>
</cp:coreProperties>
</file>