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9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1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3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2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9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9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1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9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6D432-FA62-4749-A99C-5317E817C9FD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4F13-5C74-43F3-A158-1BFB12974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708" y="0"/>
            <a:ext cx="12160291" cy="6875929"/>
            <a:chOff x="31708" y="0"/>
            <a:chExt cx="12160291" cy="68759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08" y="0"/>
              <a:ext cx="12160291" cy="6875929"/>
            </a:xfrm>
            <a:prstGeom prst="rect">
              <a:avLst/>
            </a:prstGeom>
          </p:spPr>
        </p:pic>
        <p:pic>
          <p:nvPicPr>
            <p:cNvPr id="4" name="Picture 2" descr="http://risenetworks.org/wp-content/uploads/2013/09/branding-nigeria-logo-1.jpg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03" b="13841"/>
            <a:stretch/>
          </p:blipFill>
          <p:spPr bwMode="auto">
            <a:xfrm>
              <a:off x="9989128" y="5735783"/>
              <a:ext cx="2142546" cy="11222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fahnenversand.de/fotw/images/n/ng)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9878" y="263241"/>
              <a:ext cx="1668883" cy="168378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4090226" y="4668452"/>
            <a:ext cx="848929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Nigeria</a:t>
            </a:r>
            <a:endParaRPr lang="en-US" sz="11500" dirty="0">
              <a:solidFill>
                <a:srgbClr val="008000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5770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708" y="0"/>
            <a:ext cx="12160291" cy="6875929"/>
            <a:chOff x="31708" y="0"/>
            <a:chExt cx="12160291" cy="68759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08" y="0"/>
              <a:ext cx="12160291" cy="6875929"/>
            </a:xfrm>
            <a:prstGeom prst="rect">
              <a:avLst/>
            </a:prstGeom>
          </p:spPr>
        </p:pic>
        <p:pic>
          <p:nvPicPr>
            <p:cNvPr id="4" name="Picture 2" descr="http://risenetworks.org/wp-content/uploads/2013/09/branding-nigeria-logo-1.jpg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03" b="13841"/>
            <a:stretch/>
          </p:blipFill>
          <p:spPr bwMode="auto">
            <a:xfrm>
              <a:off x="9989128" y="5735783"/>
              <a:ext cx="2142546" cy="11222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fahnenversand.de/fotw/images/n/ng)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9878" y="263241"/>
              <a:ext cx="1668883" cy="168378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875101" y="1369612"/>
            <a:ext cx="9002359" cy="529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/>
              <a:t>Strategy </a:t>
            </a:r>
            <a:r>
              <a:rPr lang="en-US" sz="2800" dirty="0"/>
              <a:t>approved and in implementation phase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/>
              <a:t>Governance </a:t>
            </a:r>
            <a:r>
              <a:rPr lang="en-US" sz="2800" dirty="0"/>
              <a:t>structure inaugurated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/>
              <a:t>Technical </a:t>
            </a:r>
            <a:r>
              <a:rPr lang="en-US" sz="2800" dirty="0"/>
              <a:t>Committee &amp; TWGs meeting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/>
              <a:t>PMO </a:t>
            </a:r>
            <a:r>
              <a:rPr lang="en-US" sz="2800" dirty="0"/>
              <a:t>driving stakeholder engagement and advocacy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/>
              <a:t>PMO </a:t>
            </a:r>
            <a:r>
              <a:rPr lang="en-US" sz="2800" dirty="0"/>
              <a:t>conducting inventory of </a:t>
            </a:r>
            <a:r>
              <a:rPr lang="en-US" sz="2800" dirty="0" err="1"/>
              <a:t>eHealth</a:t>
            </a:r>
            <a:r>
              <a:rPr lang="en-US" sz="2800" dirty="0"/>
              <a:t> implementations in country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/>
              <a:t>PMO </a:t>
            </a:r>
            <a:r>
              <a:rPr lang="en-US" sz="2800" dirty="0"/>
              <a:t>supporting DPRS as regards technology skills and capacity to support data collection &amp; management systems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800" dirty="0" smtClean="0"/>
              <a:t>PMO </a:t>
            </a:r>
            <a:r>
              <a:rPr lang="en-US" sz="2800" dirty="0"/>
              <a:t>supporting DPRS to define Master Facility List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de-DE" sz="2800" dirty="0" smtClean="0"/>
              <a:t>PMO initiated </a:t>
            </a:r>
            <a:r>
              <a:rPr lang="de-DE" sz="2800" dirty="0" err="1" smtClean="0"/>
              <a:t>operations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60454" y="105599"/>
            <a:ext cx="8489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High </a:t>
            </a:r>
            <a:r>
              <a:rPr lang="en-US" sz="2800" b="1" dirty="0" smtClean="0"/>
              <a:t>level status </a:t>
            </a:r>
            <a:r>
              <a:rPr lang="en-US" sz="2800" b="1" dirty="0"/>
              <a:t>of current digital health (</a:t>
            </a:r>
            <a:r>
              <a:rPr lang="en-US" sz="2800" b="1" dirty="0" err="1"/>
              <a:t>eHealth</a:t>
            </a:r>
            <a:r>
              <a:rPr lang="en-US" sz="2800" b="1" dirty="0"/>
              <a:t>) </a:t>
            </a:r>
            <a:r>
              <a:rPr lang="en-US" sz="2800" b="1" dirty="0" smtClean="0"/>
              <a:t>strategy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11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708" y="0"/>
            <a:ext cx="12160291" cy="6875929"/>
            <a:chOff x="31708" y="0"/>
            <a:chExt cx="12160291" cy="68759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08" y="0"/>
              <a:ext cx="12160291" cy="6875929"/>
            </a:xfrm>
            <a:prstGeom prst="rect">
              <a:avLst/>
            </a:prstGeom>
          </p:spPr>
        </p:pic>
        <p:pic>
          <p:nvPicPr>
            <p:cNvPr id="4" name="Picture 2" descr="http://risenetworks.org/wp-content/uploads/2013/09/branding-nigeria-logo-1.jpg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03" b="13841"/>
            <a:stretch/>
          </p:blipFill>
          <p:spPr bwMode="auto">
            <a:xfrm>
              <a:off x="9989128" y="5735783"/>
              <a:ext cx="2142546" cy="11222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fahnenversand.de/fotw/images/n/ng)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9878" y="263241"/>
              <a:ext cx="1668883" cy="168378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890778" y="1348471"/>
            <a:ext cx="8986682" cy="4993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 smtClean="0"/>
              <a:t>Support </a:t>
            </a:r>
            <a:r>
              <a:rPr lang="en-US" sz="2900" dirty="0"/>
              <a:t>states to establish governance structures</a:t>
            </a:r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/>
              <a:t>Develop an </a:t>
            </a:r>
            <a:r>
              <a:rPr lang="en-US" sz="2900" dirty="0" err="1"/>
              <a:t>eHealth</a:t>
            </a:r>
            <a:r>
              <a:rPr lang="en-US" sz="2900" dirty="0"/>
              <a:t> Policy, to provide legal backing to the strategy</a:t>
            </a:r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/>
              <a:t>Finalize inventory of </a:t>
            </a:r>
            <a:r>
              <a:rPr lang="en-US" sz="2900" dirty="0" err="1"/>
              <a:t>ehealth</a:t>
            </a:r>
            <a:r>
              <a:rPr lang="en-US" sz="2900" dirty="0"/>
              <a:t> implementations (strengthen coordination)</a:t>
            </a:r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/>
              <a:t>Greater coordination </a:t>
            </a:r>
            <a:r>
              <a:rPr lang="en-US" sz="2900" dirty="0" err="1"/>
              <a:t>eHealth</a:t>
            </a:r>
            <a:r>
              <a:rPr lang="en-US" sz="2900" dirty="0"/>
              <a:t> activities &amp; investments: </a:t>
            </a:r>
            <a:r>
              <a:rPr lang="en-US" sz="2900" b="1" i="1" dirty="0"/>
              <a:t>donor coordination meeting planned for Q1 2017</a:t>
            </a:r>
            <a:endParaRPr lang="en-US" sz="2900" dirty="0"/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/>
              <a:t>Capacity building to support establishment of </a:t>
            </a:r>
            <a:r>
              <a:rPr lang="en-US" sz="2900" dirty="0" err="1"/>
              <a:t>ehealth</a:t>
            </a:r>
            <a:r>
              <a:rPr lang="en-US" sz="2900" dirty="0"/>
              <a:t> standards (towards interoperability)</a:t>
            </a:r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/>
              <a:t>Master Health Facility List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0454" y="105599"/>
            <a:ext cx="8489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</a:t>
            </a:r>
            <a:r>
              <a:rPr lang="en-US" sz="2800" b="1" dirty="0"/>
              <a:t>are the priorities in 2017-2018 (as relates to data and interoperability)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510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708" y="0"/>
            <a:ext cx="12160291" cy="6875929"/>
            <a:chOff x="31708" y="0"/>
            <a:chExt cx="12160291" cy="68759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08" y="0"/>
              <a:ext cx="12160291" cy="6875929"/>
            </a:xfrm>
            <a:prstGeom prst="rect">
              <a:avLst/>
            </a:prstGeom>
          </p:spPr>
        </p:pic>
        <p:pic>
          <p:nvPicPr>
            <p:cNvPr id="4" name="Picture 2" descr="http://risenetworks.org/wp-content/uploads/2013/09/branding-nigeria-logo-1.jpg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703" b="13841"/>
            <a:stretch/>
          </p:blipFill>
          <p:spPr bwMode="auto">
            <a:xfrm>
              <a:off x="9989128" y="5735783"/>
              <a:ext cx="2142546" cy="11222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fahnenversand.de/fotw/images/n/ng)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9878" y="263241"/>
              <a:ext cx="1668883" cy="168378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843743" y="1808650"/>
            <a:ext cx="8751503" cy="30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 smtClean="0"/>
              <a:t>Capacity </a:t>
            </a:r>
            <a:r>
              <a:rPr lang="en-US" sz="2900" dirty="0"/>
              <a:t>building on IT governance, project/</a:t>
            </a:r>
            <a:r>
              <a:rPr lang="en-US" sz="2900" dirty="0" err="1"/>
              <a:t>programme</a:t>
            </a:r>
            <a:r>
              <a:rPr lang="en-US" sz="2900" dirty="0"/>
              <a:t> management and Enterprise Architecture</a:t>
            </a:r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/>
              <a:t>Technical Assistance to define standards &amp; Master Facility List</a:t>
            </a:r>
          </a:p>
          <a:p>
            <a:pPr marL="457200" lvl="0" indent="-457200">
              <a:lnSpc>
                <a:spcPct val="110000"/>
              </a:lnSpc>
              <a:buFont typeface="Arial"/>
              <a:buChar char="•"/>
            </a:pPr>
            <a:r>
              <a:rPr lang="en-US" sz="2900" dirty="0"/>
              <a:t>Technical Assistance to define requirements &amp; standards for priority applications (such as EMRs </a:t>
            </a:r>
            <a:r>
              <a:rPr lang="en-US" sz="2900" dirty="0" err="1"/>
              <a:t>etc</a:t>
            </a:r>
            <a:r>
              <a:rPr lang="en-US" sz="29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1811" y="528957"/>
            <a:ext cx="8489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</a:t>
            </a:r>
            <a:r>
              <a:rPr lang="en-US" sz="2800" b="1" dirty="0"/>
              <a:t>are the country </a:t>
            </a:r>
            <a:r>
              <a:rPr lang="en-US" sz="2800" b="1" dirty="0" smtClean="0"/>
              <a:t>needs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82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179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Apple Chancery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shoopo</dc:creator>
  <cp:lastModifiedBy>Droll, Claire</cp:lastModifiedBy>
  <cp:revision>14</cp:revision>
  <dcterms:created xsi:type="dcterms:W3CDTF">2015-05-03T09:07:43Z</dcterms:created>
  <dcterms:modified xsi:type="dcterms:W3CDTF">2016-12-19T23:11:40Z</dcterms:modified>
</cp:coreProperties>
</file>