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81" r:id="rId5"/>
    <p:sldId id="284" r:id="rId6"/>
    <p:sldId id="286" r:id="rId7"/>
    <p:sldId id="287" r:id="rId8"/>
    <p:sldId id="288" r:id="rId9"/>
    <p:sldId id="289" r:id="rId10"/>
    <p:sldId id="290" r:id="rId11"/>
    <p:sldId id="291" r:id="rId12"/>
    <p:sldId id="411" r:id="rId13"/>
    <p:sldId id="266" r:id="rId14"/>
    <p:sldId id="292" r:id="rId15"/>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17"/>
    <p:restoredTop sz="94744"/>
  </p:normalViewPr>
  <p:slideViewPr>
    <p:cSldViewPr>
      <p:cViewPr varScale="1">
        <p:scale>
          <a:sx n="122" d="100"/>
          <a:sy n="122" d="100"/>
        </p:scale>
        <p:origin x="424"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12010071-424D-46DB-8FF1-5A43C384C4D0}" type="datetimeFigureOut">
              <a:rPr lang="en-GB" smtClean="0"/>
              <a:t>21/05/2020</a:t>
            </a:fld>
            <a:endParaRPr lang="en-GB"/>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8F3E56E8-3D0D-418E-9C26-0307D53DA567}" type="slidenum">
              <a:rPr lang="en-GB" smtClean="0"/>
              <a:t>‹#›</a:t>
            </a:fld>
            <a:endParaRPr lang="en-GB"/>
          </a:p>
        </p:txBody>
      </p:sp>
    </p:spTree>
    <p:extLst>
      <p:ext uri="{BB962C8B-B14F-4D97-AF65-F5344CB8AC3E}">
        <p14:creationId xmlns:p14="http://schemas.microsoft.com/office/powerpoint/2010/main" val="2276792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dirty="0">
                <a:solidFill>
                  <a:prstClr val="black"/>
                </a:solidFill>
              </a:rPr>
              <a:t>World Health Organization</a:t>
            </a:r>
          </a:p>
        </p:txBody>
      </p:sp>
      <p:sp>
        <p:nvSpPr>
          <p:cNvPr id="5" name="Rectangle 3"/>
          <p:cNvSpPr>
            <a:spLocks noGrp="1" noChangeArrowheads="1"/>
          </p:cNvSpPr>
          <p:nvPr>
            <p:ph type="dt" idx="1"/>
          </p:nvPr>
        </p:nvSpPr>
        <p:spPr>
          <a:ln/>
        </p:spPr>
        <p:txBody>
          <a:bodyPr/>
          <a:lstStyle/>
          <a:p>
            <a:fld id="{AA8C21DE-DD1F-4E33-9D54-A9A97A0B67BD}" type="datetime3">
              <a:rPr lang="en-GB">
                <a:solidFill>
                  <a:prstClr val="black"/>
                </a:solidFill>
              </a:rPr>
              <a:pPr/>
              <a:t>21 May, 2020</a:t>
            </a:fld>
            <a:endParaRPr lang="en-GB" dirty="0">
              <a:solidFill>
                <a:prstClr val="black"/>
              </a:solidFill>
            </a:endParaRPr>
          </a:p>
        </p:txBody>
      </p:sp>
      <p:sp>
        <p:nvSpPr>
          <p:cNvPr id="7" name="Rectangle 7"/>
          <p:cNvSpPr>
            <a:spLocks noGrp="1" noChangeArrowheads="1"/>
          </p:cNvSpPr>
          <p:nvPr>
            <p:ph type="sldNum" sz="quarter" idx="5"/>
          </p:nvPr>
        </p:nvSpPr>
        <p:spPr>
          <a:ln/>
        </p:spPr>
        <p:txBody>
          <a:bodyPr/>
          <a:lstStyle/>
          <a:p>
            <a:fld id="{2C3C950E-39D4-4E4C-B6BB-BC3BCFD05017}" type="slidenum">
              <a:rPr lang="en-GB">
                <a:solidFill>
                  <a:prstClr val="black"/>
                </a:solidFill>
              </a:rPr>
              <a:pPr/>
              <a:t>1</a:t>
            </a:fld>
            <a:endParaRPr lang="en-GB" dirty="0">
              <a:solidFill>
                <a:prstClr val="black"/>
              </a:solidFill>
            </a:endParaRPr>
          </a:p>
        </p:txBody>
      </p:sp>
      <p:sp>
        <p:nvSpPr>
          <p:cNvPr id="248834" name="Rectangle 2"/>
          <p:cNvSpPr>
            <a:spLocks noGrp="1" noRot="1" noChangeAspect="1" noChangeArrowheads="1" noTextEdit="1"/>
          </p:cNvSpPr>
          <p:nvPr>
            <p:ph type="sldImg"/>
          </p:nvPr>
        </p:nvSpPr>
        <p:spPr>
          <a:xfrm>
            <a:off x="919163" y="746125"/>
            <a:ext cx="4970462" cy="3727450"/>
          </a:xfrm>
          <a:ln/>
        </p:spPr>
      </p:sp>
      <p:sp>
        <p:nvSpPr>
          <p:cNvPr id="248835" name="Rectangle 3"/>
          <p:cNvSpPr>
            <a:spLocks noGrp="1" noChangeArrowheads="1"/>
          </p:cNvSpPr>
          <p:nvPr>
            <p:ph type="body" idx="1"/>
          </p:nvPr>
        </p:nvSpPr>
        <p:spPr/>
        <p:txBody>
          <a:bodyPr/>
          <a:lstStyle/>
          <a:p>
            <a:pPr algn="l" rtl="0"/>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C2A6014-9B38-419A-B904-A3683E9AF90E}" type="datetimeFigureOut">
              <a:rPr lang="en-GB" smtClean="0"/>
              <a:t>21/05/2020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6F03A3-F1B6-454F-AAEA-0516E1DB2CB0}" type="slidenum">
              <a:rPr lang="en-GB" smtClean="0"/>
              <a:t>‹#›</a:t>
            </a:fld>
            <a:endParaRPr lang="en-GB"/>
          </a:p>
        </p:txBody>
      </p:sp>
    </p:spTree>
    <p:extLst>
      <p:ext uri="{BB962C8B-B14F-4D97-AF65-F5344CB8AC3E}">
        <p14:creationId xmlns:p14="http://schemas.microsoft.com/office/powerpoint/2010/main" val="1314039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2A6014-9B38-419A-B904-A3683E9AF90E}" type="datetimeFigureOut">
              <a:rPr lang="en-GB" smtClean="0"/>
              <a:t>21/05/2020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6F03A3-F1B6-454F-AAEA-0516E1DB2CB0}" type="slidenum">
              <a:rPr lang="en-GB" smtClean="0"/>
              <a:t>‹#›</a:t>
            </a:fld>
            <a:endParaRPr lang="en-GB"/>
          </a:p>
        </p:txBody>
      </p:sp>
    </p:spTree>
    <p:extLst>
      <p:ext uri="{BB962C8B-B14F-4D97-AF65-F5344CB8AC3E}">
        <p14:creationId xmlns:p14="http://schemas.microsoft.com/office/powerpoint/2010/main" val="1412452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2A6014-9B38-419A-B904-A3683E9AF90E}" type="datetimeFigureOut">
              <a:rPr lang="en-GB" smtClean="0"/>
              <a:t>21/05/2020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6F03A3-F1B6-454F-AAEA-0516E1DB2CB0}" type="slidenum">
              <a:rPr lang="en-GB" smtClean="0"/>
              <a:t>‹#›</a:t>
            </a:fld>
            <a:endParaRPr lang="en-GB"/>
          </a:p>
        </p:txBody>
      </p:sp>
    </p:spTree>
    <p:extLst>
      <p:ext uri="{BB962C8B-B14F-4D97-AF65-F5344CB8AC3E}">
        <p14:creationId xmlns:p14="http://schemas.microsoft.com/office/powerpoint/2010/main" val="2805005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2A6014-9B38-419A-B904-A3683E9AF90E}" type="datetimeFigureOut">
              <a:rPr lang="en-GB" smtClean="0"/>
              <a:t>21/05/2020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6F03A3-F1B6-454F-AAEA-0516E1DB2CB0}" type="slidenum">
              <a:rPr lang="en-GB" smtClean="0"/>
              <a:t>‹#›</a:t>
            </a:fld>
            <a:endParaRPr lang="en-GB"/>
          </a:p>
        </p:txBody>
      </p:sp>
    </p:spTree>
    <p:extLst>
      <p:ext uri="{BB962C8B-B14F-4D97-AF65-F5344CB8AC3E}">
        <p14:creationId xmlns:p14="http://schemas.microsoft.com/office/powerpoint/2010/main" val="3180139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2A6014-9B38-419A-B904-A3683E9AF90E}" type="datetimeFigureOut">
              <a:rPr lang="en-GB" smtClean="0"/>
              <a:t>21/05/2020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6F03A3-F1B6-454F-AAEA-0516E1DB2CB0}" type="slidenum">
              <a:rPr lang="en-GB" smtClean="0"/>
              <a:t>‹#›</a:t>
            </a:fld>
            <a:endParaRPr lang="en-GB"/>
          </a:p>
        </p:txBody>
      </p:sp>
    </p:spTree>
    <p:extLst>
      <p:ext uri="{BB962C8B-B14F-4D97-AF65-F5344CB8AC3E}">
        <p14:creationId xmlns:p14="http://schemas.microsoft.com/office/powerpoint/2010/main" val="583727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C2A6014-9B38-419A-B904-A3683E9AF90E}" type="datetimeFigureOut">
              <a:rPr lang="en-GB" smtClean="0"/>
              <a:t>21/05/2020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6F03A3-F1B6-454F-AAEA-0516E1DB2CB0}" type="slidenum">
              <a:rPr lang="en-GB" smtClean="0"/>
              <a:t>‹#›</a:t>
            </a:fld>
            <a:endParaRPr lang="en-GB"/>
          </a:p>
        </p:txBody>
      </p:sp>
    </p:spTree>
    <p:extLst>
      <p:ext uri="{BB962C8B-B14F-4D97-AF65-F5344CB8AC3E}">
        <p14:creationId xmlns:p14="http://schemas.microsoft.com/office/powerpoint/2010/main" val="1891539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C2A6014-9B38-419A-B904-A3683E9AF90E}" type="datetimeFigureOut">
              <a:rPr lang="en-GB" smtClean="0"/>
              <a:t>21/05/2020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6F03A3-F1B6-454F-AAEA-0516E1DB2CB0}" type="slidenum">
              <a:rPr lang="en-GB" smtClean="0"/>
              <a:t>‹#›</a:t>
            </a:fld>
            <a:endParaRPr lang="en-GB"/>
          </a:p>
        </p:txBody>
      </p:sp>
    </p:spTree>
    <p:extLst>
      <p:ext uri="{BB962C8B-B14F-4D97-AF65-F5344CB8AC3E}">
        <p14:creationId xmlns:p14="http://schemas.microsoft.com/office/powerpoint/2010/main" val="2980816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C2A6014-9B38-419A-B904-A3683E9AF90E}" type="datetimeFigureOut">
              <a:rPr lang="en-GB" smtClean="0"/>
              <a:t>21/05/2020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6F03A3-F1B6-454F-AAEA-0516E1DB2CB0}" type="slidenum">
              <a:rPr lang="en-GB" smtClean="0"/>
              <a:t>‹#›</a:t>
            </a:fld>
            <a:endParaRPr lang="en-GB"/>
          </a:p>
        </p:txBody>
      </p:sp>
    </p:spTree>
    <p:extLst>
      <p:ext uri="{BB962C8B-B14F-4D97-AF65-F5344CB8AC3E}">
        <p14:creationId xmlns:p14="http://schemas.microsoft.com/office/powerpoint/2010/main" val="3959990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A6014-9B38-419A-B904-A3683E9AF90E}" type="datetimeFigureOut">
              <a:rPr lang="en-GB" smtClean="0"/>
              <a:t>21/05/2020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6F03A3-F1B6-454F-AAEA-0516E1DB2CB0}" type="slidenum">
              <a:rPr lang="en-GB" smtClean="0"/>
              <a:t>‹#›</a:t>
            </a:fld>
            <a:endParaRPr lang="en-GB"/>
          </a:p>
        </p:txBody>
      </p:sp>
    </p:spTree>
    <p:extLst>
      <p:ext uri="{BB962C8B-B14F-4D97-AF65-F5344CB8AC3E}">
        <p14:creationId xmlns:p14="http://schemas.microsoft.com/office/powerpoint/2010/main" val="662981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2A6014-9B38-419A-B904-A3683E9AF90E}" type="datetimeFigureOut">
              <a:rPr lang="en-GB" smtClean="0"/>
              <a:t>21/05/2020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6F03A3-F1B6-454F-AAEA-0516E1DB2CB0}" type="slidenum">
              <a:rPr lang="en-GB" smtClean="0"/>
              <a:t>‹#›</a:t>
            </a:fld>
            <a:endParaRPr lang="en-GB"/>
          </a:p>
        </p:txBody>
      </p:sp>
    </p:spTree>
    <p:extLst>
      <p:ext uri="{BB962C8B-B14F-4D97-AF65-F5344CB8AC3E}">
        <p14:creationId xmlns:p14="http://schemas.microsoft.com/office/powerpoint/2010/main" val="2030604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2A6014-9B38-419A-B904-A3683E9AF90E}" type="datetimeFigureOut">
              <a:rPr lang="en-GB" smtClean="0"/>
              <a:t>21/05/2020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6F03A3-F1B6-454F-AAEA-0516E1DB2CB0}" type="slidenum">
              <a:rPr lang="en-GB" smtClean="0"/>
              <a:t>‹#›</a:t>
            </a:fld>
            <a:endParaRPr lang="en-GB"/>
          </a:p>
        </p:txBody>
      </p:sp>
    </p:spTree>
    <p:extLst>
      <p:ext uri="{BB962C8B-B14F-4D97-AF65-F5344CB8AC3E}">
        <p14:creationId xmlns:p14="http://schemas.microsoft.com/office/powerpoint/2010/main" val="2763943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A6014-9B38-419A-B904-A3683E9AF90E}" type="datetimeFigureOut">
              <a:rPr lang="en-GB" smtClean="0"/>
              <a:t>21/05/2020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F03A3-F1B6-454F-AAEA-0516E1DB2CB0}" type="slidenum">
              <a:rPr lang="en-GB" smtClean="0"/>
              <a:t>‹#›</a:t>
            </a:fld>
            <a:endParaRPr lang="en-GB"/>
          </a:p>
        </p:txBody>
      </p:sp>
    </p:spTree>
    <p:extLst>
      <p:ext uri="{BB962C8B-B14F-4D97-AF65-F5344CB8AC3E}">
        <p14:creationId xmlns:p14="http://schemas.microsoft.com/office/powerpoint/2010/main" val="1723344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97440"/>
            <a:ext cx="7696200" cy="320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5771" y="6021288"/>
            <a:ext cx="4320480" cy="51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A9C581B1-8DA0-4AF2-8885-85475A778BF2}"/>
              </a:ext>
            </a:extLst>
          </p:cNvPr>
          <p:cNvSpPr txBox="1"/>
          <p:nvPr/>
        </p:nvSpPr>
        <p:spPr>
          <a:xfrm>
            <a:off x="2435771" y="4221088"/>
            <a:ext cx="6184032" cy="646331"/>
          </a:xfrm>
          <a:prstGeom prst="rect">
            <a:avLst/>
          </a:prstGeom>
          <a:noFill/>
        </p:spPr>
        <p:txBody>
          <a:bodyPr wrap="square" rtlCol="0">
            <a:spAutoFit/>
          </a:bodyPr>
          <a:lstStyle/>
          <a:p>
            <a:r>
              <a:rPr lang="en-US" b="1" dirty="0"/>
              <a:t>Background slides for communication</a:t>
            </a:r>
          </a:p>
          <a:p>
            <a:r>
              <a:rPr lang="en-US" b="1" dirty="0"/>
              <a:t>DRAFT 13</a:t>
            </a:r>
            <a:r>
              <a:rPr lang="en-US" b="1" baseline="30000" dirty="0"/>
              <a:t>th</a:t>
            </a:r>
            <a:r>
              <a:rPr lang="en-US" b="1" dirty="0"/>
              <a:t> April 2020 for comments</a:t>
            </a:r>
          </a:p>
        </p:txBody>
      </p:sp>
    </p:spTree>
    <p:extLst>
      <p:ext uri="{BB962C8B-B14F-4D97-AF65-F5344CB8AC3E}">
        <p14:creationId xmlns:p14="http://schemas.microsoft.com/office/powerpoint/2010/main" val="770947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8CE19A3-FC2F-F549-82BC-45BEE050DF25}"/>
              </a:ext>
            </a:extLst>
          </p:cNvPr>
          <p:cNvPicPr>
            <a:picLocks noChangeAspect="1"/>
          </p:cNvPicPr>
          <p:nvPr/>
        </p:nvPicPr>
        <p:blipFill>
          <a:blip r:embed="rId2"/>
          <a:stretch>
            <a:fillRect/>
          </a:stretch>
        </p:blipFill>
        <p:spPr>
          <a:xfrm>
            <a:off x="599068" y="238336"/>
            <a:ext cx="7945863" cy="6381328"/>
          </a:xfrm>
          <a:prstGeom prst="rect">
            <a:avLst/>
          </a:prstGeom>
        </p:spPr>
      </p:pic>
    </p:spTree>
    <p:extLst>
      <p:ext uri="{BB962C8B-B14F-4D97-AF65-F5344CB8AC3E}">
        <p14:creationId xmlns:p14="http://schemas.microsoft.com/office/powerpoint/2010/main" val="322943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66B20-2649-4C97-8B24-AD9B0CC9362E}"/>
              </a:ext>
            </a:extLst>
          </p:cNvPr>
          <p:cNvSpPr>
            <a:spLocks noGrp="1"/>
          </p:cNvSpPr>
          <p:nvPr>
            <p:ph type="title"/>
          </p:nvPr>
        </p:nvSpPr>
        <p:spPr/>
        <p:txBody>
          <a:bodyPr>
            <a:normAutofit/>
          </a:bodyPr>
          <a:lstStyle/>
          <a:p>
            <a:r>
              <a:rPr lang="en-US" b="1" dirty="0"/>
              <a:t>Monitoring, Evaluation &amp; SCORE</a:t>
            </a:r>
          </a:p>
        </p:txBody>
      </p:sp>
      <p:sp>
        <p:nvSpPr>
          <p:cNvPr id="3" name="Content Placeholder 2">
            <a:extLst>
              <a:ext uri="{FF2B5EF4-FFF2-40B4-BE49-F238E27FC236}">
                <a16:creationId xmlns:a16="http://schemas.microsoft.com/office/drawing/2014/main" id="{3BAC0657-DCC8-42A6-8170-F86E499A6ED4}"/>
              </a:ext>
            </a:extLst>
          </p:cNvPr>
          <p:cNvSpPr>
            <a:spLocks noGrp="1"/>
          </p:cNvSpPr>
          <p:nvPr>
            <p:ph idx="1"/>
          </p:nvPr>
        </p:nvSpPr>
        <p:spPr/>
        <p:txBody>
          <a:bodyPr>
            <a:normAutofit fontScale="92500" lnSpcReduction="20000"/>
          </a:bodyPr>
          <a:lstStyle/>
          <a:p>
            <a:pPr marL="0" indent="0">
              <a:buNone/>
            </a:pPr>
            <a:r>
              <a:rPr lang="en-US" b="1" dirty="0"/>
              <a:t>Monitoring: </a:t>
            </a:r>
            <a:r>
              <a:rPr lang="en-US" dirty="0"/>
              <a:t>through achievement of annual progress report-based milestones on specific activities. Tracked annually, workplan, indicators on global and country level activities. </a:t>
            </a:r>
          </a:p>
          <a:p>
            <a:pPr marL="0" indent="0">
              <a:buNone/>
            </a:pPr>
            <a:r>
              <a:rPr lang="en-US" b="1" dirty="0"/>
              <a:t>Evaluation: </a:t>
            </a:r>
            <a:r>
              <a:rPr lang="en-US" dirty="0"/>
              <a:t>Independently contracted objective evaluation in 2023 to adjust HDC efforts for &gt; alignment with country HIS and SDG targets.</a:t>
            </a:r>
          </a:p>
          <a:p>
            <a:pPr marL="0" indent="0">
              <a:buNone/>
            </a:pPr>
            <a:r>
              <a:rPr lang="en-US" b="1" dirty="0"/>
              <a:t>SCORE: </a:t>
            </a:r>
            <a:r>
              <a:rPr lang="en-US" dirty="0"/>
              <a:t>2020 SCORE report and tools  provide opportunity for HDC partners and countries to consider HIS gaps and prioritize actions and resource allocations.</a:t>
            </a:r>
          </a:p>
          <a:p>
            <a:pPr marL="0" indent="0">
              <a:buNone/>
            </a:pPr>
            <a:endParaRPr lang="en-US" dirty="0"/>
          </a:p>
        </p:txBody>
      </p:sp>
    </p:spTree>
    <p:extLst>
      <p:ext uri="{BB962C8B-B14F-4D97-AF65-F5344CB8AC3E}">
        <p14:creationId xmlns:p14="http://schemas.microsoft.com/office/powerpoint/2010/main" val="59640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66B20-2649-4C97-8B24-AD9B0CC9362E}"/>
              </a:ext>
            </a:extLst>
          </p:cNvPr>
          <p:cNvSpPr>
            <a:spLocks noGrp="1"/>
          </p:cNvSpPr>
          <p:nvPr>
            <p:ph type="title"/>
          </p:nvPr>
        </p:nvSpPr>
        <p:spPr/>
        <p:txBody>
          <a:bodyPr/>
          <a:lstStyle/>
          <a:p>
            <a:r>
              <a:rPr lang="en-US" b="1" dirty="0"/>
              <a:t>Overview</a:t>
            </a:r>
          </a:p>
        </p:txBody>
      </p:sp>
      <p:sp>
        <p:nvSpPr>
          <p:cNvPr id="3" name="Content Placeholder 2">
            <a:extLst>
              <a:ext uri="{FF2B5EF4-FFF2-40B4-BE49-F238E27FC236}">
                <a16:creationId xmlns:a16="http://schemas.microsoft.com/office/drawing/2014/main" id="{3BAC0657-DCC8-42A6-8170-F86E499A6ED4}"/>
              </a:ext>
            </a:extLst>
          </p:cNvPr>
          <p:cNvSpPr>
            <a:spLocks noGrp="1"/>
          </p:cNvSpPr>
          <p:nvPr>
            <p:ph idx="1"/>
          </p:nvPr>
        </p:nvSpPr>
        <p:spPr/>
        <p:txBody>
          <a:bodyPr>
            <a:normAutofit lnSpcReduction="10000"/>
          </a:bodyPr>
          <a:lstStyle/>
          <a:p>
            <a:r>
              <a:rPr lang="en-US" dirty="0"/>
              <a:t>Background</a:t>
            </a:r>
          </a:p>
          <a:p>
            <a:r>
              <a:rPr lang="en-US" dirty="0"/>
              <a:t>Mission</a:t>
            </a:r>
          </a:p>
          <a:p>
            <a:r>
              <a:rPr lang="en-US" dirty="0"/>
              <a:t>Objectives</a:t>
            </a:r>
          </a:p>
          <a:p>
            <a:r>
              <a:rPr lang="en-US" dirty="0"/>
              <a:t>Principles</a:t>
            </a:r>
          </a:p>
          <a:p>
            <a:r>
              <a:rPr lang="en-US" dirty="0"/>
              <a:t>Added value</a:t>
            </a:r>
          </a:p>
          <a:p>
            <a:r>
              <a:rPr lang="en-US" dirty="0"/>
              <a:t>Countries and country engagement</a:t>
            </a:r>
          </a:p>
          <a:p>
            <a:r>
              <a:rPr lang="en-US" dirty="0"/>
              <a:t>Theory of Change</a:t>
            </a:r>
          </a:p>
          <a:p>
            <a:r>
              <a:rPr lang="en-US" dirty="0"/>
              <a:t>Monitoring, Evaluation and SCORE</a:t>
            </a:r>
          </a:p>
        </p:txBody>
      </p:sp>
    </p:spTree>
    <p:extLst>
      <p:ext uri="{BB962C8B-B14F-4D97-AF65-F5344CB8AC3E}">
        <p14:creationId xmlns:p14="http://schemas.microsoft.com/office/powerpoint/2010/main" val="2000742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66B20-2649-4C97-8B24-AD9B0CC9362E}"/>
              </a:ext>
            </a:extLst>
          </p:cNvPr>
          <p:cNvSpPr>
            <a:spLocks noGrp="1"/>
          </p:cNvSpPr>
          <p:nvPr>
            <p:ph type="title"/>
          </p:nvPr>
        </p:nvSpPr>
        <p:spPr/>
        <p:txBody>
          <a:bodyPr/>
          <a:lstStyle/>
          <a:p>
            <a:r>
              <a:rPr lang="en-US" b="1" dirty="0"/>
              <a:t>Background</a:t>
            </a:r>
          </a:p>
        </p:txBody>
      </p:sp>
      <p:sp>
        <p:nvSpPr>
          <p:cNvPr id="3" name="Content Placeholder 2">
            <a:extLst>
              <a:ext uri="{FF2B5EF4-FFF2-40B4-BE49-F238E27FC236}">
                <a16:creationId xmlns:a16="http://schemas.microsoft.com/office/drawing/2014/main" id="{3BAC0657-DCC8-42A6-8170-F86E499A6ED4}"/>
              </a:ext>
            </a:extLst>
          </p:cNvPr>
          <p:cNvSpPr>
            <a:spLocks noGrp="1"/>
          </p:cNvSpPr>
          <p:nvPr>
            <p:ph idx="1"/>
          </p:nvPr>
        </p:nvSpPr>
        <p:spPr/>
        <p:txBody>
          <a:bodyPr>
            <a:normAutofit/>
          </a:bodyPr>
          <a:lstStyle/>
          <a:p>
            <a:pPr marL="0" indent="0">
              <a:buNone/>
            </a:pPr>
            <a:r>
              <a:rPr lang="en-US" b="1" dirty="0"/>
              <a:t>Launch: </a:t>
            </a:r>
            <a:r>
              <a:rPr lang="en-US" dirty="0"/>
              <a:t>March 2016, post 2015 high-level summit on Measurement and Accountability for Results in Health</a:t>
            </a:r>
          </a:p>
          <a:p>
            <a:pPr marL="0" indent="0">
              <a:buNone/>
            </a:pPr>
            <a:endParaRPr lang="en-US" b="1"/>
          </a:p>
          <a:p>
            <a:pPr marL="0" indent="0">
              <a:buNone/>
            </a:pPr>
            <a:r>
              <a:rPr lang="en-US" b="1"/>
              <a:t>Endorsement</a:t>
            </a:r>
            <a:r>
              <a:rPr lang="en-US" b="1" dirty="0"/>
              <a:t>: </a:t>
            </a:r>
            <a:r>
              <a:rPr lang="en-US" dirty="0"/>
              <a:t>2015 Roadmap for Health Measurement and Accountability and 5-Point Call to action </a:t>
            </a:r>
          </a:p>
        </p:txBody>
      </p:sp>
    </p:spTree>
    <p:extLst>
      <p:ext uri="{BB962C8B-B14F-4D97-AF65-F5344CB8AC3E}">
        <p14:creationId xmlns:p14="http://schemas.microsoft.com/office/powerpoint/2010/main" val="883721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66B20-2649-4C97-8B24-AD9B0CC9362E}"/>
              </a:ext>
            </a:extLst>
          </p:cNvPr>
          <p:cNvSpPr>
            <a:spLocks noGrp="1"/>
          </p:cNvSpPr>
          <p:nvPr>
            <p:ph type="title"/>
          </p:nvPr>
        </p:nvSpPr>
        <p:spPr/>
        <p:txBody>
          <a:bodyPr/>
          <a:lstStyle/>
          <a:p>
            <a:r>
              <a:rPr lang="en-US" b="1" dirty="0"/>
              <a:t>Mission</a:t>
            </a:r>
          </a:p>
        </p:txBody>
      </p:sp>
      <p:sp>
        <p:nvSpPr>
          <p:cNvPr id="3" name="Content Placeholder 2">
            <a:extLst>
              <a:ext uri="{FF2B5EF4-FFF2-40B4-BE49-F238E27FC236}">
                <a16:creationId xmlns:a16="http://schemas.microsoft.com/office/drawing/2014/main" id="{3BAC0657-DCC8-42A6-8170-F86E499A6ED4}"/>
              </a:ext>
            </a:extLst>
          </p:cNvPr>
          <p:cNvSpPr>
            <a:spLocks noGrp="1"/>
          </p:cNvSpPr>
          <p:nvPr>
            <p:ph idx="1"/>
          </p:nvPr>
        </p:nvSpPr>
        <p:spPr/>
        <p:txBody>
          <a:bodyPr>
            <a:normAutofit/>
          </a:bodyPr>
          <a:lstStyle/>
          <a:p>
            <a:pPr marL="0" indent="0">
              <a:buNone/>
            </a:pPr>
            <a:r>
              <a:rPr lang="en-US" dirty="0"/>
              <a:t>‘To provide a </a:t>
            </a:r>
            <a:r>
              <a:rPr lang="en-US" b="1" i="1" dirty="0"/>
              <a:t>collaborative</a:t>
            </a:r>
            <a:r>
              <a:rPr lang="en-US" dirty="0"/>
              <a:t> platform that </a:t>
            </a:r>
            <a:r>
              <a:rPr lang="en-US" b="1" i="1" dirty="0"/>
              <a:t>leverages and aligns technical and financial resources </a:t>
            </a:r>
            <a:r>
              <a:rPr lang="en-US" dirty="0"/>
              <a:t>(at all levels) to country owned strategies and plans for collecting, storing, analyzing and using data to improve health outcomes, with specific focus on </a:t>
            </a:r>
            <a:r>
              <a:rPr lang="en-US" b="1" i="1" dirty="0"/>
              <a:t>SDG targets </a:t>
            </a:r>
            <a:r>
              <a:rPr lang="en-US" dirty="0"/>
              <a:t>and </a:t>
            </a:r>
            <a:r>
              <a:rPr lang="en-US" b="1" i="1" dirty="0"/>
              <a:t>communities</a:t>
            </a:r>
            <a:r>
              <a:rPr lang="en-US" dirty="0"/>
              <a:t> that are left behind’ </a:t>
            </a:r>
          </a:p>
        </p:txBody>
      </p:sp>
    </p:spTree>
    <p:extLst>
      <p:ext uri="{BB962C8B-B14F-4D97-AF65-F5344CB8AC3E}">
        <p14:creationId xmlns:p14="http://schemas.microsoft.com/office/powerpoint/2010/main" val="2169752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66B20-2649-4C97-8B24-AD9B0CC9362E}"/>
              </a:ext>
            </a:extLst>
          </p:cNvPr>
          <p:cNvSpPr>
            <a:spLocks noGrp="1"/>
          </p:cNvSpPr>
          <p:nvPr>
            <p:ph type="title"/>
          </p:nvPr>
        </p:nvSpPr>
        <p:spPr/>
        <p:txBody>
          <a:bodyPr/>
          <a:lstStyle/>
          <a:p>
            <a:r>
              <a:rPr lang="en-US" b="1" dirty="0"/>
              <a:t>Objectives</a:t>
            </a:r>
          </a:p>
        </p:txBody>
      </p:sp>
      <p:sp>
        <p:nvSpPr>
          <p:cNvPr id="3" name="Content Placeholder 2">
            <a:extLst>
              <a:ext uri="{FF2B5EF4-FFF2-40B4-BE49-F238E27FC236}">
                <a16:creationId xmlns:a16="http://schemas.microsoft.com/office/drawing/2014/main" id="{3BAC0657-DCC8-42A6-8170-F86E499A6ED4}"/>
              </a:ext>
            </a:extLst>
          </p:cNvPr>
          <p:cNvSpPr>
            <a:spLocks noGrp="1"/>
          </p:cNvSpPr>
          <p:nvPr>
            <p:ph idx="1"/>
          </p:nvPr>
        </p:nvSpPr>
        <p:spPr/>
        <p:txBody>
          <a:bodyPr>
            <a:normAutofit fontScale="85000" lnSpcReduction="10000"/>
          </a:bodyPr>
          <a:lstStyle/>
          <a:p>
            <a:pPr marL="0" indent="0">
              <a:buNone/>
            </a:pPr>
            <a:r>
              <a:rPr lang="en-US" dirty="0"/>
              <a:t>1.	To strengthen </a:t>
            </a:r>
            <a:r>
              <a:rPr lang="en-US" b="1" i="1" dirty="0"/>
              <a:t>country capacity </a:t>
            </a:r>
            <a:r>
              <a:rPr lang="en-US" dirty="0"/>
              <a:t>to plan, implement, monitor and review progress and standardized processes for data collection, availability, analysis and use to achieve national health related targets (and therefore eventual SDG health targets); </a:t>
            </a:r>
          </a:p>
          <a:p>
            <a:pPr marL="0" indent="0">
              <a:buNone/>
            </a:pPr>
            <a:r>
              <a:rPr lang="en-US" dirty="0"/>
              <a:t>2.	To improve </a:t>
            </a:r>
            <a:r>
              <a:rPr lang="en-US" b="1" i="1" dirty="0"/>
              <a:t>efficiency and alignment </a:t>
            </a:r>
            <a:r>
              <a:rPr lang="en-US" dirty="0"/>
              <a:t>of technical and financial investments in health data systems through collective actions;</a:t>
            </a:r>
          </a:p>
          <a:p>
            <a:pPr marL="0" indent="0">
              <a:buNone/>
            </a:pPr>
            <a:r>
              <a:rPr lang="en-US" dirty="0"/>
              <a:t>3.	To increase the </a:t>
            </a:r>
            <a:r>
              <a:rPr lang="en-US" b="1" i="1" dirty="0"/>
              <a:t>impact of global public </a:t>
            </a:r>
            <a:r>
              <a:rPr lang="en-US" dirty="0"/>
              <a:t>goods and tools on country health data systems through increased sharing, learning and country engagement</a:t>
            </a:r>
          </a:p>
        </p:txBody>
      </p:sp>
    </p:spTree>
    <p:extLst>
      <p:ext uri="{BB962C8B-B14F-4D97-AF65-F5344CB8AC3E}">
        <p14:creationId xmlns:p14="http://schemas.microsoft.com/office/powerpoint/2010/main" val="2969440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66B20-2649-4C97-8B24-AD9B0CC9362E}"/>
              </a:ext>
            </a:extLst>
          </p:cNvPr>
          <p:cNvSpPr>
            <a:spLocks noGrp="1"/>
          </p:cNvSpPr>
          <p:nvPr>
            <p:ph type="title"/>
          </p:nvPr>
        </p:nvSpPr>
        <p:spPr/>
        <p:txBody>
          <a:bodyPr/>
          <a:lstStyle/>
          <a:p>
            <a:r>
              <a:rPr lang="en-US" b="1" dirty="0"/>
              <a:t>Principles</a:t>
            </a:r>
          </a:p>
        </p:txBody>
      </p:sp>
      <p:sp>
        <p:nvSpPr>
          <p:cNvPr id="3" name="Content Placeholder 2">
            <a:extLst>
              <a:ext uri="{FF2B5EF4-FFF2-40B4-BE49-F238E27FC236}">
                <a16:creationId xmlns:a16="http://schemas.microsoft.com/office/drawing/2014/main" id="{3BAC0657-DCC8-42A6-8170-F86E499A6ED4}"/>
              </a:ext>
            </a:extLst>
          </p:cNvPr>
          <p:cNvSpPr>
            <a:spLocks noGrp="1"/>
          </p:cNvSpPr>
          <p:nvPr>
            <p:ph idx="1"/>
          </p:nvPr>
        </p:nvSpPr>
        <p:spPr>
          <a:xfrm>
            <a:off x="457200" y="1600200"/>
            <a:ext cx="8229600" cy="4983162"/>
          </a:xfrm>
        </p:spPr>
        <p:txBody>
          <a:bodyPr>
            <a:normAutofit fontScale="62500" lnSpcReduction="20000"/>
          </a:bodyPr>
          <a:lstStyle/>
          <a:p>
            <a:pPr marL="0" indent="0">
              <a:buNone/>
            </a:pPr>
            <a:r>
              <a:rPr lang="en-US" dirty="0"/>
              <a:t>1. Data is a </a:t>
            </a:r>
            <a:r>
              <a:rPr lang="en-US" b="1" dirty="0"/>
              <a:t>public good </a:t>
            </a:r>
            <a:r>
              <a:rPr lang="en-US" dirty="0"/>
              <a:t>and countries should always be consulted before releasing health data;</a:t>
            </a:r>
          </a:p>
          <a:p>
            <a:pPr marL="0" indent="0">
              <a:buNone/>
            </a:pPr>
            <a:r>
              <a:rPr lang="en-US" dirty="0"/>
              <a:t>2. Promote </a:t>
            </a:r>
            <a:r>
              <a:rPr lang="en-US" b="1" dirty="0"/>
              <a:t>country  ownership </a:t>
            </a:r>
            <a:r>
              <a:rPr lang="en-US" dirty="0"/>
              <a:t>and stewardship to interface with national policy, planning and budgeting processes and initiatives to ensure data driven planning and accountability;</a:t>
            </a:r>
          </a:p>
          <a:p>
            <a:pPr marL="0" indent="0">
              <a:buNone/>
            </a:pPr>
            <a:r>
              <a:rPr lang="en-US" dirty="0"/>
              <a:t>3. Build on </a:t>
            </a:r>
            <a:r>
              <a:rPr lang="en-US" b="1" dirty="0"/>
              <a:t>data systems </a:t>
            </a:r>
            <a:r>
              <a:rPr lang="en-US" dirty="0"/>
              <a:t>that are already working, owned and used by leveraging technical and financial resources from data initiatives in other sectors, agencies and partnerships and existing communities of practice and investing in cross program aspects of data and measurement;</a:t>
            </a:r>
          </a:p>
          <a:p>
            <a:pPr marL="0" indent="0">
              <a:buNone/>
            </a:pPr>
            <a:r>
              <a:rPr lang="en-US" dirty="0"/>
              <a:t>4. Promote use and compliance with </a:t>
            </a:r>
            <a:r>
              <a:rPr lang="en-US" b="1" dirty="0"/>
              <a:t>the GATHER  18-point guideline </a:t>
            </a:r>
            <a:r>
              <a:rPr lang="en-US" dirty="0"/>
              <a:t>to enhance accuracy, transparency and timeliness of data collection; </a:t>
            </a:r>
          </a:p>
          <a:p>
            <a:pPr marL="0" indent="0">
              <a:buNone/>
            </a:pPr>
            <a:r>
              <a:rPr lang="en-US" dirty="0"/>
              <a:t>5. Foster and facilitate </a:t>
            </a:r>
            <a:r>
              <a:rPr lang="en-US" b="1" dirty="0"/>
              <a:t>data analysis, visualization and use </a:t>
            </a:r>
            <a:r>
              <a:rPr lang="en-US" dirty="0"/>
              <a:t>at all levels;</a:t>
            </a:r>
          </a:p>
          <a:p>
            <a:pPr marL="0" indent="0">
              <a:buNone/>
            </a:pPr>
            <a:r>
              <a:rPr lang="en-US" dirty="0"/>
              <a:t>6. Promote increased </a:t>
            </a:r>
            <a:r>
              <a:rPr lang="en-US" b="1" dirty="0"/>
              <a:t>data transparency and access</a:t>
            </a:r>
            <a:r>
              <a:rPr lang="en-US" dirty="0"/>
              <a:t>;</a:t>
            </a:r>
          </a:p>
          <a:p>
            <a:pPr marL="0" indent="0">
              <a:buNone/>
            </a:pPr>
            <a:r>
              <a:rPr lang="en-US" dirty="0"/>
              <a:t>7. Enhance regional and country (especially peer learning) approaches to </a:t>
            </a:r>
            <a:r>
              <a:rPr lang="en-US" b="1" dirty="0"/>
              <a:t>knowledge management</a:t>
            </a:r>
            <a:r>
              <a:rPr lang="en-US" dirty="0"/>
              <a:t>;</a:t>
            </a:r>
          </a:p>
          <a:p>
            <a:pPr marL="0" indent="0">
              <a:buNone/>
            </a:pPr>
            <a:r>
              <a:rPr lang="en-US" dirty="0"/>
              <a:t>8. Focus on limited number of </a:t>
            </a:r>
            <a:r>
              <a:rPr lang="en-US" b="1" dirty="0"/>
              <a:t>concrete, incremental actions </a:t>
            </a:r>
            <a:r>
              <a:rPr lang="en-US" dirty="0"/>
              <a:t>with impact and maintain a best effort, good will philosophy among partners.</a:t>
            </a:r>
          </a:p>
        </p:txBody>
      </p:sp>
    </p:spTree>
    <p:extLst>
      <p:ext uri="{BB962C8B-B14F-4D97-AF65-F5344CB8AC3E}">
        <p14:creationId xmlns:p14="http://schemas.microsoft.com/office/powerpoint/2010/main" val="98506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66B20-2649-4C97-8B24-AD9B0CC9362E}"/>
              </a:ext>
            </a:extLst>
          </p:cNvPr>
          <p:cNvSpPr>
            <a:spLocks noGrp="1"/>
          </p:cNvSpPr>
          <p:nvPr>
            <p:ph type="title"/>
          </p:nvPr>
        </p:nvSpPr>
        <p:spPr/>
        <p:txBody>
          <a:bodyPr/>
          <a:lstStyle/>
          <a:p>
            <a:r>
              <a:rPr lang="en-US" b="1" dirty="0"/>
              <a:t>Added value</a:t>
            </a:r>
          </a:p>
        </p:txBody>
      </p:sp>
      <p:sp>
        <p:nvSpPr>
          <p:cNvPr id="3" name="Content Placeholder 2">
            <a:extLst>
              <a:ext uri="{FF2B5EF4-FFF2-40B4-BE49-F238E27FC236}">
                <a16:creationId xmlns:a16="http://schemas.microsoft.com/office/drawing/2014/main" id="{3BAC0657-DCC8-42A6-8170-F86E499A6ED4}"/>
              </a:ext>
            </a:extLst>
          </p:cNvPr>
          <p:cNvSpPr>
            <a:spLocks noGrp="1"/>
          </p:cNvSpPr>
          <p:nvPr>
            <p:ph idx="1"/>
          </p:nvPr>
        </p:nvSpPr>
        <p:spPr>
          <a:xfrm>
            <a:off x="457200" y="1600200"/>
            <a:ext cx="8229600" cy="4983162"/>
          </a:xfrm>
        </p:spPr>
        <p:txBody>
          <a:bodyPr>
            <a:normAutofit fontScale="62500" lnSpcReduction="20000"/>
          </a:bodyPr>
          <a:lstStyle/>
          <a:p>
            <a:pPr marL="0" indent="0">
              <a:buNone/>
            </a:pPr>
            <a:r>
              <a:rPr lang="en-US" dirty="0"/>
              <a:t>•</a:t>
            </a:r>
            <a:r>
              <a:rPr lang="en-US" b="1" dirty="0"/>
              <a:t> Alignment </a:t>
            </a:r>
            <a:r>
              <a:rPr lang="en-US" dirty="0"/>
              <a:t>of funding and technical support to country M&amp;E frameworks&gt;efficiency </a:t>
            </a:r>
          </a:p>
          <a:p>
            <a:pPr marL="0" indent="0">
              <a:buNone/>
            </a:pPr>
            <a:r>
              <a:rPr lang="en-US" dirty="0"/>
              <a:t>• Global tools and standards </a:t>
            </a:r>
            <a:r>
              <a:rPr lang="en-US" b="1" dirty="0"/>
              <a:t>customized and context specific </a:t>
            </a:r>
            <a:r>
              <a:rPr lang="en-US" dirty="0"/>
              <a:t>for countries (</a:t>
            </a:r>
            <a:r>
              <a:rPr lang="en-US" dirty="0" err="1"/>
              <a:t>eg.</a:t>
            </a:r>
            <a:r>
              <a:rPr lang="en-US" dirty="0"/>
              <a:t> Strengthened CRVS systems, greater interoperability of data systems, Improved measurement of quality of care, Improved capacity for data analytics and use)</a:t>
            </a:r>
          </a:p>
          <a:p>
            <a:pPr marL="0" indent="0">
              <a:buNone/>
            </a:pPr>
            <a:r>
              <a:rPr lang="en-US" b="1" dirty="0"/>
              <a:t>• Reduced reporting burdens </a:t>
            </a:r>
            <a:r>
              <a:rPr lang="en-US" dirty="0"/>
              <a:t>for health workers and countries</a:t>
            </a:r>
          </a:p>
          <a:p>
            <a:pPr marL="0" indent="0">
              <a:buNone/>
            </a:pPr>
            <a:r>
              <a:rPr lang="en-US" dirty="0"/>
              <a:t>• </a:t>
            </a:r>
            <a:r>
              <a:rPr lang="en-US" b="1" dirty="0"/>
              <a:t>Civil society </a:t>
            </a:r>
            <a:r>
              <a:rPr lang="en-US" dirty="0"/>
              <a:t>more active in using data to hold governments and international partners accountable </a:t>
            </a:r>
          </a:p>
          <a:p>
            <a:pPr marL="0" indent="0">
              <a:buNone/>
            </a:pPr>
            <a:r>
              <a:rPr lang="en-US" dirty="0"/>
              <a:t>• </a:t>
            </a:r>
            <a:r>
              <a:rPr lang="en-US" b="1" dirty="0"/>
              <a:t>Health security for all</a:t>
            </a:r>
            <a:r>
              <a:rPr lang="en-US" dirty="0"/>
              <a:t>: more timely identification, prevention, response to public health risks</a:t>
            </a:r>
          </a:p>
          <a:p>
            <a:pPr marL="0" indent="0">
              <a:buNone/>
            </a:pPr>
            <a:r>
              <a:rPr lang="en-US" dirty="0"/>
              <a:t>• </a:t>
            </a:r>
            <a:r>
              <a:rPr lang="en-US" b="1" dirty="0"/>
              <a:t>Counting</a:t>
            </a:r>
            <a:r>
              <a:rPr lang="en-US" dirty="0"/>
              <a:t> of the poorest and most marginalized populations (mainly trough stronger CRVS) </a:t>
            </a:r>
          </a:p>
          <a:p>
            <a:pPr marL="0" indent="0">
              <a:buNone/>
            </a:pPr>
            <a:r>
              <a:rPr lang="en-US" dirty="0"/>
              <a:t>• Stronger links between </a:t>
            </a:r>
            <a:r>
              <a:rPr lang="en-US" b="1" dirty="0"/>
              <a:t>data systems and digital technologies</a:t>
            </a:r>
          </a:p>
          <a:p>
            <a:pPr marL="0" indent="0">
              <a:buNone/>
            </a:pPr>
            <a:r>
              <a:rPr lang="en-US" dirty="0"/>
              <a:t>• </a:t>
            </a:r>
            <a:r>
              <a:rPr lang="en-US" b="1" dirty="0"/>
              <a:t>Academics and innovators </a:t>
            </a:r>
            <a:r>
              <a:rPr lang="en-US" dirty="0"/>
              <a:t>contribute and engage constructively in data collection and analysis, leading to smarter use of technology and better quality data</a:t>
            </a:r>
          </a:p>
        </p:txBody>
      </p:sp>
    </p:spTree>
    <p:extLst>
      <p:ext uri="{BB962C8B-B14F-4D97-AF65-F5344CB8AC3E}">
        <p14:creationId xmlns:p14="http://schemas.microsoft.com/office/powerpoint/2010/main" val="228798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66B20-2649-4C97-8B24-AD9B0CC9362E}"/>
              </a:ext>
            </a:extLst>
          </p:cNvPr>
          <p:cNvSpPr>
            <a:spLocks noGrp="1"/>
          </p:cNvSpPr>
          <p:nvPr>
            <p:ph type="title"/>
          </p:nvPr>
        </p:nvSpPr>
        <p:spPr/>
        <p:txBody>
          <a:bodyPr>
            <a:normAutofit fontScale="90000"/>
          </a:bodyPr>
          <a:lstStyle/>
          <a:p>
            <a:r>
              <a:rPr lang="en-US" b="1" dirty="0"/>
              <a:t>Countries and country engagement</a:t>
            </a:r>
          </a:p>
        </p:txBody>
      </p:sp>
      <p:sp>
        <p:nvSpPr>
          <p:cNvPr id="3" name="Content Placeholder 2">
            <a:extLst>
              <a:ext uri="{FF2B5EF4-FFF2-40B4-BE49-F238E27FC236}">
                <a16:creationId xmlns:a16="http://schemas.microsoft.com/office/drawing/2014/main" id="{3BAC0657-DCC8-42A6-8170-F86E499A6ED4}"/>
              </a:ext>
            </a:extLst>
          </p:cNvPr>
          <p:cNvSpPr>
            <a:spLocks noGrp="1"/>
          </p:cNvSpPr>
          <p:nvPr>
            <p:ph idx="1"/>
          </p:nvPr>
        </p:nvSpPr>
        <p:spPr/>
        <p:txBody>
          <a:bodyPr>
            <a:normAutofit/>
          </a:bodyPr>
          <a:lstStyle/>
          <a:p>
            <a:pPr marL="0" indent="0">
              <a:buNone/>
            </a:pPr>
            <a:r>
              <a:rPr lang="en-US" dirty="0"/>
              <a:t>Open to all countries</a:t>
            </a:r>
          </a:p>
          <a:p>
            <a:pPr marL="0" indent="0">
              <a:buNone/>
            </a:pPr>
            <a:r>
              <a:rPr lang="en-US" dirty="0"/>
              <a:t>Currently: Malawi, Cameroon, Kenya, Tanzania, Uganda, Myanmar, Indonesia and Bangladesh </a:t>
            </a:r>
          </a:p>
        </p:txBody>
      </p:sp>
    </p:spTree>
    <p:extLst>
      <p:ext uri="{BB962C8B-B14F-4D97-AF65-F5344CB8AC3E}">
        <p14:creationId xmlns:p14="http://schemas.microsoft.com/office/powerpoint/2010/main" val="2992737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01D21A0-E0C5-0545-B953-16D9D2D0C538}"/>
              </a:ext>
            </a:extLst>
          </p:cNvPr>
          <p:cNvPicPr>
            <a:picLocks noChangeAspect="1"/>
          </p:cNvPicPr>
          <p:nvPr/>
        </p:nvPicPr>
        <p:blipFill>
          <a:blip r:embed="rId2"/>
          <a:stretch>
            <a:fillRect/>
          </a:stretch>
        </p:blipFill>
        <p:spPr>
          <a:xfrm>
            <a:off x="200430" y="410275"/>
            <a:ext cx="8743140" cy="6037449"/>
          </a:xfrm>
          <a:prstGeom prst="rect">
            <a:avLst/>
          </a:prstGeom>
        </p:spPr>
      </p:pic>
    </p:spTree>
    <p:extLst>
      <p:ext uri="{BB962C8B-B14F-4D97-AF65-F5344CB8AC3E}">
        <p14:creationId xmlns:p14="http://schemas.microsoft.com/office/powerpoint/2010/main" val="3094111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AB383CFE351E4980079CAB43D24491" ma:contentTypeVersion="13" ma:contentTypeDescription="Create a new document." ma:contentTypeScope="" ma:versionID="21903c200076b3ec55be68dd2bdf11fe">
  <xsd:schema xmlns:xsd="http://www.w3.org/2001/XMLSchema" xmlns:xs="http://www.w3.org/2001/XMLSchema" xmlns:p="http://schemas.microsoft.com/office/2006/metadata/properties" xmlns:ns2="1022376e-cd63-4e3a-9ae1-c617fc1c4f2c" xmlns:ns3="bd879b36-96f5-4c4e-979a-9eb1cd712529" targetNamespace="http://schemas.microsoft.com/office/2006/metadata/properties" ma:root="true" ma:fieldsID="f489635911e13f24b7b9894dba5432d9" ns2:_="" ns3:_="">
    <xsd:import namespace="1022376e-cd63-4e3a-9ae1-c617fc1c4f2c"/>
    <xsd:import namespace="bd879b36-96f5-4c4e-979a-9eb1cd71252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22376e-cd63-4e3a-9ae1-c617fc1c4f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d879b36-96f5-4c4e-979a-9eb1cd71252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1865C-8104-483A-8953-57695B635E1D}"/>
</file>

<file path=customXml/itemProps2.xml><?xml version="1.0" encoding="utf-8"?>
<ds:datastoreItem xmlns:ds="http://schemas.openxmlformats.org/officeDocument/2006/customXml" ds:itemID="{475909D2-212B-489A-98FD-F1ED24ECA482}">
  <ds:schemaRefs>
    <ds:schemaRef ds:uri="http://schemas.microsoft.com/sharepoint/v3/contenttype/forms"/>
  </ds:schemaRefs>
</ds:datastoreItem>
</file>

<file path=customXml/itemProps3.xml><?xml version="1.0" encoding="utf-8"?>
<ds:datastoreItem xmlns:ds="http://schemas.openxmlformats.org/officeDocument/2006/customXml" ds:itemID="{E8C949FF-1F43-484C-B530-5CBE92D46E18}">
  <ds:schemaRefs>
    <ds:schemaRef ds:uri="e98f9484-6e42-43b3-9861-b88ab61ecb0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17249</TotalTime>
  <Words>636</Words>
  <Application>Microsoft Macintosh PowerPoint</Application>
  <PresentationFormat>On-screen Show (4:3)</PresentationFormat>
  <Paragraphs>49</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Overview</vt:lpstr>
      <vt:lpstr>Background</vt:lpstr>
      <vt:lpstr>Mission</vt:lpstr>
      <vt:lpstr>Objectives</vt:lpstr>
      <vt:lpstr>Principles</vt:lpstr>
      <vt:lpstr>Added value</vt:lpstr>
      <vt:lpstr>Countries and country engagement</vt:lpstr>
      <vt:lpstr>PowerPoint Presentation</vt:lpstr>
      <vt:lpstr>PowerPoint Presentation</vt:lpstr>
      <vt:lpstr>Monitoring, Evaluation &amp; SCORE</vt:lpstr>
    </vt:vector>
  </TitlesOfParts>
  <Company>WHO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KITAMURA, Makiko</dc:creator>
  <cp:lastModifiedBy>Owen Priestley</cp:lastModifiedBy>
  <cp:revision>77</cp:revision>
  <cp:lastPrinted>2016-06-29T13:35:23Z</cp:lastPrinted>
  <dcterms:created xsi:type="dcterms:W3CDTF">2016-06-15T07:57:55Z</dcterms:created>
  <dcterms:modified xsi:type="dcterms:W3CDTF">2020-05-21T13:43:21Z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0x0101002BAB383CFE351E4980079CAB43D24491</vt:lpwstr>
  </property>
</Properties>
</file>